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7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8.xml" ContentType="application/vnd.openxmlformats-officedocument.presentationml.notesSlide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56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67" r:id="rId17"/>
    <p:sldId id="272" r:id="rId18"/>
    <p:sldId id="285" r:id="rId19"/>
    <p:sldId id="291" r:id="rId20"/>
    <p:sldId id="273" r:id="rId21"/>
    <p:sldId id="274" r:id="rId22"/>
    <p:sldId id="275" r:id="rId23"/>
    <p:sldId id="276" r:id="rId24"/>
    <p:sldId id="301" r:id="rId25"/>
    <p:sldId id="302" r:id="rId26"/>
    <p:sldId id="288" r:id="rId27"/>
    <p:sldId id="289" r:id="rId28"/>
    <p:sldId id="277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278" r:id="rId38"/>
    <p:sldId id="279" r:id="rId39"/>
    <p:sldId id="280" r:id="rId40"/>
    <p:sldId id="300" r:id="rId41"/>
  </p:sldIdLst>
  <p:sldSz cx="12192000" cy="6858000"/>
  <p:notesSz cx="6783388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FFCC"/>
    <a:srgbClr val="CCFFFF"/>
    <a:srgbClr val="BBF6F7"/>
    <a:srgbClr val="97F3A6"/>
    <a:srgbClr val="99FF66"/>
    <a:srgbClr val="FFCC00"/>
    <a:srgbClr val="FF3300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7312" autoAdjust="0"/>
  </p:normalViewPr>
  <p:slideViewPr>
    <p:cSldViewPr snapToGrid="0" snapToObjects="1">
      <p:cViewPr varScale="1">
        <p:scale>
          <a:sx n="86" d="100"/>
          <a:sy n="86" d="100"/>
        </p:scale>
        <p:origin x="-485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-cpn-fs25\home\zanatta.m\RENDICONTO\RENDICONTO%202019%20bozza\bozza\Copia%20di%20Lavoro%20MicheleXXXXX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-cpn-fs25\home\zanatta.m\RENDICONTO\RENDICONTO%202019%20bozza\bozza\Copia%20di%20Lavoro%20MicheleXXXXX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-cpn-fs25\home\zanatta.m\RENDICONTO\RENDICONTO%202019%20bozza\bozza\Copia%20di%20Lavoro%20MicheleXXXXX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-cpn-fs25\home\zanatta.m\RENDICONTO\RENDICONTO%202019%20bozza\bozza\Copia%20di%20Lavoro%20MicheleXXXXX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-cpn-fs25\home\zanatta.m\RENDICONTO\RENDICONTO%202019%20bozza\bozza\Copia%20di%20Lavoro%20MicheleXXXXX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-cpn-fs25\home\zanatta.m\RENDICONTO\RENDICONTO%202019%20bozza\bozza\Copia%20di%20Lavoro%20MicheleXXXXX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-cpn-fs25\home\zanatta.m\RENDICONTO\RENDICONTO%202019%20bozza\bozza\Copia%20di%20Lavoro%20MicheleXXXXX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-cpn-fs25\home\zanatta.m\RENDICONTO\RENDICONTO%202019%20bozza\bozza\Copia%20di%20Lavoro%20MicheleXXXXX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-cpn-fs25\home\zanatta.m\RENDICONTO\RENDICONTO%202019%20bozza\bozza\Copia%20di%20Lavoro%20MicheleXXXXX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-cpn-fs25\home\zanatta.m\RENDICONTO\RENDICONTO%202019%20bozza\bozza\Copia%20di%20Lavoro%20MicheleXXXXX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-cpn-fs25\home\zanatta.m\RENDICONTO\RENDICONTO%202019%20bozza\bozza\Copia%20di%20Lavoro%20MicheleXXXXX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-cpn-fs25\home\zanatta.m\RENDICONTO\RENDICONTO%202019%20bozza\bozza\Copia%20di%20Lavoro%20MicheleXXXXX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-cpn-fs25\home\zanatta.m\RENDICONTO\RENDICONTO%202019%20bozza\bozza\Copia%20di%20Lavoro%20MicheleXXXXX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-cpn-fs25\home\zanatta.m\RENDICONTO\RENDICONTO%202019%20bozza\bozza\Copia%20di%20Lavoro%20MicheleXXXXX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-cpn-fs25\home\zanatta.m\RENDICONTO\RENDICONTO%202019%20bozza\bozza\Copia%20di%20Lavoro%20MicheleXXXXX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-cpn-fs25\home\zanatta.m\RENDICONTO\RENDICONTO%202019%20bozza\bozza\Copia%20di%20Lavoro%20MicheleXXXXX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-cpn-fs25\home\zanatta.m\RENDICONTO\RENDICONTO%202019%20bozza\bozza\Copia%20di%20Lavoro%20MicheleXXXXX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-cpn-fs25\home\zanatta.m\RENDICONTO\RENDICONTO%202019%20bozza\bozza\Copia%20di%20Lavoro%20MicheleXXXXX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-cpn-fs25\home\zanatta.m\RENDICONTO\RENDICONTO%202019%20bozza\bozza\Copia%20di%20Lavoro%20MicheleXXXXX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s-cpn-fs25\home\zanatta.m\RENDICONTO\RENDICONTO%202019%20bozza\bozza\Copia%20di%20Lavoro%20MicheleXXXXX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-cpn-fs25\home\zanatta.m\RENDICONTO\RENDICONTO%202019%20bozza\bozza\Copia%20di%20Lavoro%20MicheleXXXXX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4444444444444585E-2"/>
                  <c:y val="-6.8603712671509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95-4FAB-9A41-097487F747F8}"/>
                </c:ext>
              </c:extLst>
            </c:dLbl>
            <c:dLbl>
              <c:idx val="1"/>
              <c:layout>
                <c:manualLayout>
                  <c:x val="-3.3714388446230231E-2"/>
                  <c:y val="-6.5123311149258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95-4FAB-9A41-097487F747F8}"/>
                </c:ext>
              </c:extLst>
            </c:dLbl>
            <c:dLbl>
              <c:idx val="2"/>
              <c:layout>
                <c:manualLayout>
                  <c:x val="-3.2841848057931604E-2"/>
                  <c:y val="-5.7771647853180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95-4FAB-9A41-097487F747F8}"/>
                </c:ext>
              </c:extLst>
            </c:dLbl>
            <c:dLbl>
              <c:idx val="3"/>
              <c:layout>
                <c:manualLayout>
                  <c:x val="-3.2057655539229235E-2"/>
                  <c:y val="7.2056782399829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95-4FAB-9A41-097487F747F8}"/>
                </c:ext>
              </c:extLst>
            </c:dLbl>
            <c:dLbl>
              <c:idx val="4"/>
              <c:layout>
                <c:manualLayout>
                  <c:x val="-2.8876758274525988E-2"/>
                  <c:y val="5.8402575538895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C95-4FAB-9A41-097487F747F8}"/>
                </c:ext>
              </c:extLst>
            </c:dLbl>
            <c:dLbl>
              <c:idx val="5"/>
              <c:layout>
                <c:manualLayout>
                  <c:x val="-3.6287788931423703E-2"/>
                  <c:y val="-6.113192466792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95-4FAB-9A41-097487F747F8}"/>
                </c:ext>
              </c:extLst>
            </c:dLbl>
            <c:dLbl>
              <c:idx val="6"/>
              <c:layout>
                <c:manualLayout>
                  <c:x val="-3.0870334963702187E-2"/>
                  <c:y val="6.2401241255136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C95-4FAB-9A41-097487F747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'pag da 1 a 7V'!$C$5:$C$11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'pag da 1 a 7V'!$D$5:$D$11</c:f>
              <c:numCache>
                <c:formatCode>0.00%</c:formatCode>
                <c:ptCount val="7"/>
                <c:pt idx="0">
                  <c:v>0.54079999999999995</c:v>
                </c:pt>
                <c:pt idx="1">
                  <c:v>0.54210000000000003</c:v>
                </c:pt>
                <c:pt idx="2">
                  <c:v>0.54400000000000004</c:v>
                </c:pt>
                <c:pt idx="3">
                  <c:v>0.49840000000000062</c:v>
                </c:pt>
                <c:pt idx="4">
                  <c:v>0.51229999999999998</c:v>
                </c:pt>
                <c:pt idx="5">
                  <c:v>0.54549999999999998</c:v>
                </c:pt>
                <c:pt idx="6">
                  <c:v>0.52969999999999995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2E8-4841-B9E0-6B8B2D4FB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254784"/>
        <c:axId val="73256320"/>
      </c:lineChart>
      <c:catAx>
        <c:axId val="7325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73256320"/>
        <c:crosses val="autoZero"/>
        <c:auto val="1"/>
        <c:lblAlgn val="ctr"/>
        <c:lblOffset val="100"/>
        <c:noMultiLvlLbl val="0"/>
      </c:catAx>
      <c:valAx>
        <c:axId val="73256320"/>
        <c:scaling>
          <c:orientation val="minMax"/>
          <c:max val="0.60000000000000064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7325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0" cap="flat" cmpd="sng" algn="ctr">
      <a:noFill/>
      <a:round/>
    </a:ln>
    <a:effectLst/>
  </c:spPr>
  <c:txPr>
    <a:bodyPr/>
    <a:lstStyle/>
    <a:p>
      <a:pPr>
        <a:defRPr sz="1400" b="1"/>
      </a:pPr>
      <a:endParaRPr lang="it-I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B49-4F42-A4A7-B50E0338A777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B49-4F42-A4A7-B50E0338A777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B49-4F42-A4A7-B50E0338A777}"/>
              </c:ext>
            </c:extLst>
          </c:dPt>
          <c:dPt>
            <c:idx val="3"/>
            <c:bubble3D val="0"/>
            <c:spPr>
              <a:solidFill>
                <a:srgbClr val="99FF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B49-4F42-A4A7-B50E0338A777}"/>
              </c:ext>
            </c:extLst>
          </c:dPt>
          <c:dPt>
            <c:idx val="4"/>
            <c:bubble3D val="0"/>
            <c:spPr>
              <a:solidFill>
                <a:srgbClr val="00FF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B49-4F42-A4A7-B50E0338A777}"/>
              </c:ext>
            </c:extLst>
          </c:dPt>
          <c:dPt>
            <c:idx val="5"/>
            <c:bubble3D val="0"/>
            <c:spPr>
              <a:solidFill>
                <a:srgbClr val="FFCC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B49-4F42-A4A7-B50E0338A777}"/>
              </c:ext>
            </c:extLst>
          </c:dPt>
          <c:dPt>
            <c:idx val="6"/>
            <c:bubble3D val="0"/>
            <c:spPr>
              <a:solidFill>
                <a:srgbClr val="FF66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EB49-4F42-A4A7-B50E0338A777}"/>
              </c:ext>
            </c:extLst>
          </c:dPt>
          <c:dLbls>
            <c:dLbl>
              <c:idx val="0"/>
              <c:layout>
                <c:manualLayout>
                  <c:x val="-0.10610755787166606"/>
                  <c:y val="-9.524759691100439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49-4F42-A4A7-B50E0338A777}"/>
                </c:ext>
              </c:extLst>
            </c:dLbl>
            <c:dLbl>
              <c:idx val="1"/>
              <c:layout>
                <c:manualLayout>
                  <c:x val="1.6587056714499285E-2"/>
                  <c:y val="-7.6289915324814425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400" b="1"/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49-4F42-A4A7-B50E0338A777}"/>
                </c:ext>
              </c:extLst>
            </c:dLbl>
            <c:dLbl>
              <c:idx val="2"/>
              <c:layout>
                <c:manualLayout>
                  <c:x val="-9.644960365419483E-4"/>
                  <c:y val="-9.411548399993806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49-4F42-A4A7-B50E0338A777}"/>
                </c:ext>
              </c:extLst>
            </c:dLbl>
            <c:dLbl>
              <c:idx val="3"/>
              <c:layout>
                <c:manualLayout>
                  <c:x val="0.11400201314273398"/>
                  <c:y val="8.75409674023771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49-4F42-A4A7-B50E0338A777}"/>
                </c:ext>
              </c:extLst>
            </c:dLbl>
            <c:dLbl>
              <c:idx val="4"/>
              <c:layout>
                <c:manualLayout>
                  <c:x val="7.0109685246066511E-4"/>
                  <c:y val="0.192834844661347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B49-4F42-A4A7-B50E0338A777}"/>
                </c:ext>
              </c:extLst>
            </c:dLbl>
            <c:dLbl>
              <c:idx val="5"/>
              <c:layout>
                <c:manualLayout>
                  <c:x val="-5.3680268231183569E-2"/>
                  <c:y val="-5.253748936857647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49-4F42-A4A7-B50E0338A777}"/>
                </c:ext>
              </c:extLst>
            </c:dLbl>
            <c:dLbl>
              <c:idx val="6"/>
              <c:layout>
                <c:manualLayout>
                  <c:x val="-6.9298925993872634E-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B49-4F42-A4A7-B50E0338A7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'PAG.18V-19V-21V-22V-23V'!$C$71:$C$77</c:f>
              <c:strCache>
                <c:ptCount val="7"/>
                <c:pt idx="0">
                  <c:v>DIREZIONE GENERALE</c:v>
                </c:pt>
                <c:pt idx="1">
                  <c:v>AFFARI GENERALI</c:v>
                </c:pt>
                <c:pt idx="2">
                  <c:v>CULTURA,ISTRUZIONE SPORT E P.G.</c:v>
                </c:pt>
                <c:pt idx="3">
                  <c:v>SERVIZI ALLA PERSONA E ALLA COMUNITA'</c:v>
                </c:pt>
                <c:pt idx="4">
                  <c:v>GESTIONE TERRITORIO, INFRASTRUTTURE E AMBIENTE</c:v>
                </c:pt>
                <c:pt idx="5">
                  <c:v>VIGILANZA E SICUREZZA</c:v>
                </c:pt>
                <c:pt idx="6">
                  <c:v>FINANZE E PROGRAMMAZIONE ECONOMICA</c:v>
                </c:pt>
              </c:strCache>
            </c:strRef>
          </c:cat>
          <c:val>
            <c:numRef>
              <c:f>'PAG.18V-19V-21V-22V-23V'!$D$71:$D$77</c:f>
              <c:numCache>
                <c:formatCode>#,##0</c:formatCode>
                <c:ptCount val="7"/>
                <c:pt idx="0">
                  <c:v>7319629.9800000004</c:v>
                </c:pt>
                <c:pt idx="1">
                  <c:v>2967935.75</c:v>
                </c:pt>
                <c:pt idx="2">
                  <c:v>13050024.539999986</c:v>
                </c:pt>
                <c:pt idx="3">
                  <c:v>19567825.890000001</c:v>
                </c:pt>
                <c:pt idx="4">
                  <c:v>17476828.510000005</c:v>
                </c:pt>
                <c:pt idx="5">
                  <c:v>3137297.82</c:v>
                </c:pt>
                <c:pt idx="6">
                  <c:v>14396370.130000001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B49-4F42-A4A7-B50E0338A777}"/>
            </c:ext>
          </c:extLst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'PAG.18V-19V-21V-22V-23V'!$C$71:$C$77</c:f>
              <c:strCache>
                <c:ptCount val="7"/>
                <c:pt idx="0">
                  <c:v>DIREZIONE GENERALE</c:v>
                </c:pt>
                <c:pt idx="1">
                  <c:v>AFFARI GENERALI</c:v>
                </c:pt>
                <c:pt idx="2">
                  <c:v>CULTURA,ISTRUZIONE SPORT E P.G.</c:v>
                </c:pt>
                <c:pt idx="3">
                  <c:v>SERVIZI ALLA PERSONA E ALLA COMUNITA'</c:v>
                </c:pt>
                <c:pt idx="4">
                  <c:v>GESTIONE TERRITORIO, INFRASTRUTTURE E AMBIENTE</c:v>
                </c:pt>
                <c:pt idx="5">
                  <c:v>VIGILANZA E SICUREZZA</c:v>
                </c:pt>
                <c:pt idx="6">
                  <c:v>FINANZE E PROGRAMMAZIONE ECONOMICA</c:v>
                </c:pt>
              </c:strCache>
            </c:strRef>
          </c:cat>
          <c:val>
            <c:numRef>
              <c:f>'PAG.18V-19V-21V-22V-23V'!$E$71:$E$77</c:f>
              <c:numCache>
                <c:formatCode>0.00%</c:formatCode>
                <c:ptCount val="7"/>
                <c:pt idx="0">
                  <c:v>9.3942684284508179E-2</c:v>
                </c:pt>
                <c:pt idx="1">
                  <c:v>3.8091522645377698E-2</c:v>
                </c:pt>
                <c:pt idx="2">
                  <c:v>0.16748856685598554</c:v>
                </c:pt>
                <c:pt idx="3">
                  <c:v>0.25114030282149569</c:v>
                </c:pt>
                <c:pt idx="4">
                  <c:v>0.224303713096905</c:v>
                </c:pt>
                <c:pt idx="5">
                  <c:v>4.0265174526040233E-2</c:v>
                </c:pt>
                <c:pt idx="6">
                  <c:v>0.18476803576968762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B49-4F42-A4A7-B50E0338A77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CDA-4FAA-8683-CAAC57A1A3FB}"/>
              </c:ext>
            </c:extLst>
          </c:dPt>
          <c:dPt>
            <c:idx val="1"/>
            <c:bubble3D val="0"/>
            <c:spPr>
              <a:solidFill>
                <a:srgbClr val="FF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DA-4FAA-8683-CAAC57A1A3FB}"/>
              </c:ext>
            </c:extLst>
          </c:dPt>
          <c:dPt>
            <c:idx val="2"/>
            <c:bubble3D val="0"/>
            <c:spPr>
              <a:solidFill>
                <a:srgbClr val="99FF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CDA-4FAA-8683-CAAC57A1A3FB}"/>
              </c:ext>
            </c:extLst>
          </c:dPt>
          <c:dPt>
            <c:idx val="3"/>
            <c:bubble3D val="0"/>
            <c:spPr>
              <a:solidFill>
                <a:srgbClr val="00FF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DA-4FAA-8683-CAAC57A1A3FB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CDA-4FAA-8683-CAAC57A1A3FB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CDA-4FAA-8683-CAAC57A1A3FB}"/>
              </c:ext>
            </c:extLst>
          </c:dPt>
          <c:dPt>
            <c:idx val="6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CDA-4FAA-8683-CAAC57A1A3FB}"/>
              </c:ext>
            </c:extLst>
          </c:dPt>
          <c:dLbls>
            <c:dLbl>
              <c:idx val="0"/>
              <c:layout>
                <c:manualLayout>
                  <c:x val="4.0575610563596716E-2"/>
                  <c:y val="-2.351268824267462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DA-4FAA-8683-CAAC57A1A3FB}"/>
                </c:ext>
              </c:extLst>
            </c:dLbl>
            <c:dLbl>
              <c:idx val="1"/>
              <c:layout>
                <c:manualLayout>
                  <c:x val="7.7347257636856084E-2"/>
                  <c:y val="-2.351268824267463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DA-4FAA-8683-CAAC57A1A3FB}"/>
                </c:ext>
              </c:extLst>
            </c:dLbl>
            <c:dLbl>
              <c:idx val="2"/>
              <c:layout>
                <c:manualLayout>
                  <c:x val="3.2967683582922291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DA-4FAA-8683-CAAC57A1A3FB}"/>
                </c:ext>
              </c:extLst>
            </c:dLbl>
            <c:dLbl>
              <c:idx val="3"/>
              <c:layout>
                <c:manualLayout>
                  <c:x val="-2.6627744432360292E-2"/>
                  <c:y val="9.405075297069876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DA-4FAA-8683-CAAC57A1A3FB}"/>
                </c:ext>
              </c:extLst>
            </c:dLbl>
            <c:dLbl>
              <c:idx val="4"/>
              <c:layout>
                <c:manualLayout>
                  <c:x val="-0.22062988243955667"/>
                  <c:y val="6.113298943095406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CDA-4FAA-8683-CAAC57A1A3FB}"/>
                </c:ext>
              </c:extLst>
            </c:dLbl>
            <c:dLbl>
              <c:idx val="5"/>
              <c:layout>
                <c:manualLayout>
                  <c:x val="-4.0575610563596626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DA-4FAA-8683-CAAC57A1A3FB}"/>
                </c:ext>
              </c:extLst>
            </c:dLbl>
            <c:dLbl>
              <c:idx val="6"/>
              <c:layout>
                <c:manualLayout>
                  <c:x val="0.1407466491424762"/>
                  <c:y val="-1.881015059413972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DA-4FAA-8683-CAAC57A1A3FB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'PAG.18-19V-21V-22V-23'!$C$21:$C$27</c:f>
              <c:strCache>
                <c:ptCount val="7"/>
                <c:pt idx="0">
                  <c:v>PERSONALE</c:v>
                </c:pt>
                <c:pt idx="1">
                  <c:v>IMPOSTE E TASSE</c:v>
                </c:pt>
                <c:pt idx="2">
                  <c:v>ACQUISTO BENI E SERVIZI</c:v>
                </c:pt>
                <c:pt idx="3">
                  <c:v>TRASFERIMENTI CORRENTI</c:v>
                </c:pt>
                <c:pt idx="4">
                  <c:v>INTERESSI PASSIVI</c:v>
                </c:pt>
                <c:pt idx="5">
                  <c:v>RIMBORSI E POSTE CORRETTIVE</c:v>
                </c:pt>
                <c:pt idx="6">
                  <c:v>ALTRE SPESE CORRENTI</c:v>
                </c:pt>
              </c:strCache>
            </c:strRef>
          </c:cat>
          <c:val>
            <c:numRef>
              <c:f>'PAG.18-19V-21V-22V-23'!$D$21:$D$27</c:f>
              <c:numCache>
                <c:formatCode>#,##0</c:formatCode>
                <c:ptCount val="7"/>
                <c:pt idx="0">
                  <c:v>18239387.629999999</c:v>
                </c:pt>
                <c:pt idx="1">
                  <c:v>1130301.1900000011</c:v>
                </c:pt>
                <c:pt idx="2">
                  <c:v>30266294.199999999</c:v>
                </c:pt>
                <c:pt idx="3">
                  <c:v>23292523.219999999</c:v>
                </c:pt>
                <c:pt idx="4">
                  <c:v>2159751.6800000002</c:v>
                </c:pt>
                <c:pt idx="5">
                  <c:v>1037907.49</c:v>
                </c:pt>
                <c:pt idx="6">
                  <c:v>1789747.27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CDA-4FAA-8683-CAAC57A1A3FB}"/>
            </c:ext>
          </c:extLst>
        </c:ser>
        <c:ser>
          <c:idx val="1"/>
          <c:order val="1"/>
          <c:cat>
            <c:strRef>
              <c:f>'PAG.18-19V-21V-22V-23'!$C$21:$C$27</c:f>
              <c:strCache>
                <c:ptCount val="7"/>
                <c:pt idx="0">
                  <c:v>PERSONALE</c:v>
                </c:pt>
                <c:pt idx="1">
                  <c:v>IMPOSTE E TASSE</c:v>
                </c:pt>
                <c:pt idx="2">
                  <c:v>ACQUISTO BENI E SERVIZI</c:v>
                </c:pt>
                <c:pt idx="3">
                  <c:v>TRASFERIMENTI CORRENTI</c:v>
                </c:pt>
                <c:pt idx="4">
                  <c:v>INTERESSI PASSIVI</c:v>
                </c:pt>
                <c:pt idx="5">
                  <c:v>RIMBORSI E POSTE CORRETTIVE</c:v>
                </c:pt>
                <c:pt idx="6">
                  <c:v>ALTRE SPESE CORRENTI</c:v>
                </c:pt>
              </c:strCache>
            </c:strRef>
          </c:cat>
          <c:val>
            <c:numRef>
              <c:f>'PAG.18-19V-21V-22V-23'!$E$21:$E$27</c:f>
              <c:numCache>
                <c:formatCode>0.00%</c:formatCode>
                <c:ptCount val="7"/>
                <c:pt idx="0">
                  <c:v>0.23409066264691031</c:v>
                </c:pt>
                <c:pt idx="1">
                  <c:v>1.4506679715633186E-2</c:v>
                </c:pt>
                <c:pt idx="2">
                  <c:v>0.38844817648871582</c:v>
                </c:pt>
                <c:pt idx="3">
                  <c:v>0.29894436731636898</c:v>
                </c:pt>
                <c:pt idx="4">
                  <c:v>2.7719006371267001E-2</c:v>
                </c:pt>
                <c:pt idx="5">
                  <c:v>1.3320866743391401E-2</c:v>
                </c:pt>
                <c:pt idx="6">
                  <c:v>2.297024071771429E-2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CDA-4FAA-8683-CAAC57A1A3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290529308836474"/>
          <c:y val="7.4548702245552642E-2"/>
          <c:w val="0.81104002624671989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ACE-4C04-AF1D-514E03A0F892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ACE-4C04-AF1D-514E03A0F892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ACE-4C04-AF1D-514E03A0F892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ACE-4C04-AF1D-514E03A0F8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'pag 17V-20V'!$C$27:$F$27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'pag 17V-20V'!$C$28:$F$28</c:f>
              <c:numCache>
                <c:formatCode>#,##0_ ;\-#,##0\ </c:formatCode>
                <c:ptCount val="4"/>
                <c:pt idx="0">
                  <c:v>78866745</c:v>
                </c:pt>
                <c:pt idx="1">
                  <c:v>76759734</c:v>
                </c:pt>
                <c:pt idx="2">
                  <c:v>76129910</c:v>
                </c:pt>
                <c:pt idx="3">
                  <c:v>77915913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ACE-4C04-AF1D-514E03A0F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161856"/>
        <c:axId val="83163392"/>
      </c:barChart>
      <c:catAx>
        <c:axId val="83161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83163392"/>
        <c:crosses val="autoZero"/>
        <c:auto val="1"/>
        <c:lblAlgn val="ctr"/>
        <c:lblOffset val="100"/>
        <c:noMultiLvlLbl val="0"/>
      </c:catAx>
      <c:valAx>
        <c:axId val="83163392"/>
        <c:scaling>
          <c:orientation val="minMax"/>
          <c:min val="60000000"/>
        </c:scaling>
        <c:delete val="0"/>
        <c:axPos val="l"/>
        <c:majorGridlines/>
        <c:numFmt formatCode="#,##0_ ;\-#,##0\ 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83161856"/>
        <c:crosses val="autoZero"/>
        <c:crossBetween val="between"/>
        <c:majorUnit val="5000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91256818456991"/>
          <c:y val="2.5863405865078681E-2"/>
          <c:w val="0.78217375635664821"/>
          <c:h val="0.905594441197374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'PAG.18-19V-21V-22V-23'!$D$5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'PAG.18-19V-21V-22V-23'!$C$6:$C$12</c:f>
              <c:strCache>
                <c:ptCount val="7"/>
                <c:pt idx="0">
                  <c:v>PERSONALE</c:v>
                </c:pt>
                <c:pt idx="1">
                  <c:v>IMPOSTE E TASSE</c:v>
                </c:pt>
                <c:pt idx="2">
                  <c:v>ACQUISTO BENI E SERVIZI</c:v>
                </c:pt>
                <c:pt idx="3">
                  <c:v>TRASFERIMENTI CORRENTI</c:v>
                </c:pt>
                <c:pt idx="4">
                  <c:v>INTERESSI PASSIVI</c:v>
                </c:pt>
                <c:pt idx="5">
                  <c:v>RIMBORSI E POSTE CORRETTIVE</c:v>
                </c:pt>
                <c:pt idx="6">
                  <c:v>ALTRE SPESE CORRENTI</c:v>
                </c:pt>
              </c:strCache>
            </c:strRef>
          </c:cat>
          <c:val>
            <c:numRef>
              <c:f>'PAG.18-19V-21V-22V-23'!$D$6:$D$12</c:f>
              <c:numCache>
                <c:formatCode>#,##0</c:formatCode>
                <c:ptCount val="7"/>
                <c:pt idx="0">
                  <c:v>17010378</c:v>
                </c:pt>
                <c:pt idx="1">
                  <c:v>1721721</c:v>
                </c:pt>
                <c:pt idx="2">
                  <c:v>29281056</c:v>
                </c:pt>
                <c:pt idx="3">
                  <c:v>25972411</c:v>
                </c:pt>
                <c:pt idx="4">
                  <c:v>3181288</c:v>
                </c:pt>
                <c:pt idx="5">
                  <c:v>701494</c:v>
                </c:pt>
                <c:pt idx="6">
                  <c:v>998397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A0B-47E7-91EA-77CA559BE553}"/>
            </c:ext>
          </c:extLst>
        </c:ser>
        <c:ser>
          <c:idx val="1"/>
          <c:order val="1"/>
          <c:tx>
            <c:strRef>
              <c:f>'PAG.18-19V-21V-22V-23'!$E$5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66CCFF"/>
            </a:solidFill>
          </c:spPr>
          <c:invertIfNegative val="0"/>
          <c:cat>
            <c:strRef>
              <c:f>'PAG.18-19V-21V-22V-23'!$C$6:$C$12</c:f>
              <c:strCache>
                <c:ptCount val="7"/>
                <c:pt idx="0">
                  <c:v>PERSONALE</c:v>
                </c:pt>
                <c:pt idx="1">
                  <c:v>IMPOSTE E TASSE</c:v>
                </c:pt>
                <c:pt idx="2">
                  <c:v>ACQUISTO BENI E SERVIZI</c:v>
                </c:pt>
                <c:pt idx="3">
                  <c:v>TRASFERIMENTI CORRENTI</c:v>
                </c:pt>
                <c:pt idx="4">
                  <c:v>INTERESSI PASSIVI</c:v>
                </c:pt>
                <c:pt idx="5">
                  <c:v>RIMBORSI E POSTE CORRETTIVE</c:v>
                </c:pt>
                <c:pt idx="6">
                  <c:v>ALTRE SPESE CORRENTI</c:v>
                </c:pt>
              </c:strCache>
            </c:strRef>
          </c:cat>
          <c:val>
            <c:numRef>
              <c:f>'PAG.18-19V-21V-22V-23'!$E$6:$E$12</c:f>
              <c:numCache>
                <c:formatCode>#,##0</c:formatCode>
                <c:ptCount val="7"/>
                <c:pt idx="0">
                  <c:v>17114021</c:v>
                </c:pt>
                <c:pt idx="1">
                  <c:v>1078778</c:v>
                </c:pt>
                <c:pt idx="2">
                  <c:v>28376461</c:v>
                </c:pt>
                <c:pt idx="3">
                  <c:v>24703105</c:v>
                </c:pt>
                <c:pt idx="4">
                  <c:v>3108431</c:v>
                </c:pt>
                <c:pt idx="5">
                  <c:v>325008</c:v>
                </c:pt>
                <c:pt idx="6">
                  <c:v>2053931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A0B-47E7-91EA-77CA559BE553}"/>
            </c:ext>
          </c:extLst>
        </c:ser>
        <c:ser>
          <c:idx val="2"/>
          <c:order val="2"/>
          <c:tx>
            <c:strRef>
              <c:f>'PAG.18-19V-21V-22V-23'!$F$5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66CC"/>
            </a:solidFill>
          </c:spPr>
          <c:invertIfNegative val="0"/>
          <c:cat>
            <c:strRef>
              <c:f>'PAG.18-19V-21V-22V-23'!$C$6:$C$12</c:f>
              <c:strCache>
                <c:ptCount val="7"/>
                <c:pt idx="0">
                  <c:v>PERSONALE</c:v>
                </c:pt>
                <c:pt idx="1">
                  <c:v>IMPOSTE E TASSE</c:v>
                </c:pt>
                <c:pt idx="2">
                  <c:v>ACQUISTO BENI E SERVIZI</c:v>
                </c:pt>
                <c:pt idx="3">
                  <c:v>TRASFERIMENTI CORRENTI</c:v>
                </c:pt>
                <c:pt idx="4">
                  <c:v>INTERESSI PASSIVI</c:v>
                </c:pt>
                <c:pt idx="5">
                  <c:v>RIMBORSI E POSTE CORRETTIVE</c:v>
                </c:pt>
                <c:pt idx="6">
                  <c:v>ALTRE SPESE CORRENTI</c:v>
                </c:pt>
              </c:strCache>
            </c:strRef>
          </c:cat>
          <c:val>
            <c:numRef>
              <c:f>'PAG.18-19V-21V-22V-23'!$F$6:$F$12</c:f>
              <c:numCache>
                <c:formatCode>#,##0</c:formatCode>
                <c:ptCount val="7"/>
                <c:pt idx="0">
                  <c:v>17736583</c:v>
                </c:pt>
                <c:pt idx="1">
                  <c:v>1139099</c:v>
                </c:pt>
                <c:pt idx="2">
                  <c:v>29347242</c:v>
                </c:pt>
                <c:pt idx="3">
                  <c:v>23484527</c:v>
                </c:pt>
                <c:pt idx="4">
                  <c:v>2388377</c:v>
                </c:pt>
                <c:pt idx="5">
                  <c:v>452881</c:v>
                </c:pt>
                <c:pt idx="6">
                  <c:v>1581201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A0B-47E7-91EA-77CA559BE553}"/>
            </c:ext>
          </c:extLst>
        </c:ser>
        <c:ser>
          <c:idx val="3"/>
          <c:order val="3"/>
          <c:tx>
            <c:strRef>
              <c:f>'PAG.18-19V-21V-22V-23'!$G$5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'PAG.18-19V-21V-22V-23'!$C$6:$C$12</c:f>
              <c:strCache>
                <c:ptCount val="7"/>
                <c:pt idx="0">
                  <c:v>PERSONALE</c:v>
                </c:pt>
                <c:pt idx="1">
                  <c:v>IMPOSTE E TASSE</c:v>
                </c:pt>
                <c:pt idx="2">
                  <c:v>ACQUISTO BENI E SERVIZI</c:v>
                </c:pt>
                <c:pt idx="3">
                  <c:v>TRASFERIMENTI CORRENTI</c:v>
                </c:pt>
                <c:pt idx="4">
                  <c:v>INTERESSI PASSIVI</c:v>
                </c:pt>
                <c:pt idx="5">
                  <c:v>RIMBORSI E POSTE CORRETTIVE</c:v>
                </c:pt>
                <c:pt idx="6">
                  <c:v>ALTRE SPESE CORRENTI</c:v>
                </c:pt>
              </c:strCache>
            </c:strRef>
          </c:cat>
          <c:val>
            <c:numRef>
              <c:f>'PAG.18-19V-21V-22V-23'!$G$6:$G$12</c:f>
              <c:numCache>
                <c:formatCode>#,##0</c:formatCode>
                <c:ptCount val="7"/>
                <c:pt idx="0">
                  <c:v>18239387.629999999</c:v>
                </c:pt>
                <c:pt idx="1">
                  <c:v>1130301.1900000011</c:v>
                </c:pt>
                <c:pt idx="2">
                  <c:v>30266294.199999999</c:v>
                </c:pt>
                <c:pt idx="3">
                  <c:v>23292523.219999999</c:v>
                </c:pt>
                <c:pt idx="4">
                  <c:v>2159751.6800000002</c:v>
                </c:pt>
                <c:pt idx="5">
                  <c:v>1037907.49</c:v>
                </c:pt>
                <c:pt idx="6">
                  <c:v>1789747.27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A0B-47E7-91EA-77CA559BE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745408"/>
        <c:axId val="83747200"/>
      </c:barChart>
      <c:catAx>
        <c:axId val="837454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it-IT"/>
          </a:p>
        </c:txPr>
        <c:crossAx val="83747200"/>
        <c:crosses val="autoZero"/>
        <c:auto val="1"/>
        <c:lblAlgn val="ctr"/>
        <c:lblOffset val="100"/>
        <c:noMultiLvlLbl val="0"/>
      </c:catAx>
      <c:valAx>
        <c:axId val="83747200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it-IT"/>
          </a:p>
        </c:txPr>
        <c:crossAx val="83745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471315499723256"/>
          <c:y val="0.13545676114071942"/>
          <c:w val="8.2156528535334727E-2"/>
          <c:h val="0.6916610095642316"/>
        </c:manualLayout>
      </c:layout>
      <c:overlay val="0"/>
      <c:txPr>
        <a:bodyPr/>
        <a:lstStyle/>
        <a:p>
          <a:pPr>
            <a:defRPr sz="1800" b="1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4599108208432716"/>
          <c:y val="2.5813141679225302E-2"/>
          <c:w val="0.61555466768532263"/>
          <c:h val="0.90577796780914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'PAG.18-19V-21V-22V-23'!$D$33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9FF66"/>
            </a:solidFill>
          </c:spPr>
          <c:invertIfNegative val="0"/>
          <c:cat>
            <c:strRef>
              <c:f>'PAG.18-19V-21V-22V-23'!$B$34:$C$48</c:f>
              <c:strCache>
                <c:ptCount val="15"/>
                <c:pt idx="0">
                  <c:v>MISSIONE 01 Servizi istituzionali, generali e di gestione </c:v>
                </c:pt>
                <c:pt idx="1">
                  <c:v>MISSIONE 02 Giustizia </c:v>
                </c:pt>
                <c:pt idx="2">
                  <c:v>MISSIONE 03 Ordine pubblico e sicurezza</c:v>
                </c:pt>
                <c:pt idx="3">
                  <c:v>MISSIONE 04 Istruzione e diritto allo studio</c:v>
                </c:pt>
                <c:pt idx="4">
                  <c:v>MISSIONE 05 Tutela e valorizzazione dei beni e attività culturali</c:v>
                </c:pt>
                <c:pt idx="5">
                  <c:v>MISSIONE 06 Politiche giovanili, sport e tempo libero</c:v>
                </c:pt>
                <c:pt idx="6">
                  <c:v>MISSIONE 07 Turismo</c:v>
                </c:pt>
                <c:pt idx="7">
                  <c:v>MISSIONE 08 Assetto del territorio ed edilizia abitativa</c:v>
                </c:pt>
                <c:pt idx="8">
                  <c:v>MISSIONE 09 Sviluppo sostenibile e tutela del territorio e dell'ambiente</c:v>
                </c:pt>
                <c:pt idx="9">
                  <c:v>MISSIONE 10 Trasporti e diritto alla mobilità</c:v>
                </c:pt>
                <c:pt idx="10">
                  <c:v>MISSIONE 11 Soccorso civile</c:v>
                </c:pt>
                <c:pt idx="11">
                  <c:v>MISSIONE 12 Diritti sociali, politiche sociali e famiglia</c:v>
                </c:pt>
                <c:pt idx="12">
                  <c:v>MISSIONE 13 Tutela della salute</c:v>
                </c:pt>
                <c:pt idx="13">
                  <c:v>MISSIONE 14 Sviluppo economico e competitività</c:v>
                </c:pt>
                <c:pt idx="14">
                  <c:v>MISSIONE 17 Energia e diversificazione delle fonti energetiche</c:v>
                </c:pt>
              </c:strCache>
            </c:strRef>
          </c:cat>
          <c:val>
            <c:numRef>
              <c:f>'PAG.18-19V-21V-22V-23'!$D$34:$D$48</c:f>
              <c:numCache>
                <c:formatCode>#,##0</c:formatCode>
                <c:ptCount val="15"/>
                <c:pt idx="0">
                  <c:v>26986438.41</c:v>
                </c:pt>
                <c:pt idx="1">
                  <c:v>87146.14</c:v>
                </c:pt>
                <c:pt idx="2">
                  <c:v>2498613.6</c:v>
                </c:pt>
                <c:pt idx="3">
                  <c:v>4438196.17</c:v>
                </c:pt>
                <c:pt idx="4">
                  <c:v>3637120.71</c:v>
                </c:pt>
                <c:pt idx="5">
                  <c:v>2653272.77</c:v>
                </c:pt>
                <c:pt idx="7">
                  <c:v>691861.07</c:v>
                </c:pt>
                <c:pt idx="8">
                  <c:v>9506971.8100000005</c:v>
                </c:pt>
                <c:pt idx="9">
                  <c:v>3106061.44</c:v>
                </c:pt>
                <c:pt idx="10">
                  <c:v>19588.460000000021</c:v>
                </c:pt>
                <c:pt idx="11">
                  <c:v>20970394.329999998</c:v>
                </c:pt>
                <c:pt idx="12">
                  <c:v>125130.18000000002</c:v>
                </c:pt>
                <c:pt idx="13">
                  <c:v>4144749.67</c:v>
                </c:pt>
                <c:pt idx="14">
                  <c:v>1200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94-43A3-ADC1-CA8C270ED9F0}"/>
            </c:ext>
          </c:extLst>
        </c:ser>
        <c:ser>
          <c:idx val="1"/>
          <c:order val="1"/>
          <c:tx>
            <c:strRef>
              <c:f>'PAG.18-19V-21V-22V-23'!$E$33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cat>
            <c:strRef>
              <c:f>'PAG.18-19V-21V-22V-23'!$B$34:$C$48</c:f>
              <c:strCache>
                <c:ptCount val="15"/>
                <c:pt idx="0">
                  <c:v>MISSIONE 01 Servizi istituzionali, generali e di gestione </c:v>
                </c:pt>
                <c:pt idx="1">
                  <c:v>MISSIONE 02 Giustizia </c:v>
                </c:pt>
                <c:pt idx="2">
                  <c:v>MISSIONE 03 Ordine pubblico e sicurezza</c:v>
                </c:pt>
                <c:pt idx="3">
                  <c:v>MISSIONE 04 Istruzione e diritto allo studio</c:v>
                </c:pt>
                <c:pt idx="4">
                  <c:v>MISSIONE 05 Tutela e valorizzazione dei beni e attività culturali</c:v>
                </c:pt>
                <c:pt idx="5">
                  <c:v>MISSIONE 06 Politiche giovanili, sport e tempo libero</c:v>
                </c:pt>
                <c:pt idx="6">
                  <c:v>MISSIONE 07 Turismo</c:v>
                </c:pt>
                <c:pt idx="7">
                  <c:v>MISSIONE 08 Assetto del territorio ed edilizia abitativa</c:v>
                </c:pt>
                <c:pt idx="8">
                  <c:v>MISSIONE 09 Sviluppo sostenibile e tutela del territorio e dell'ambiente</c:v>
                </c:pt>
                <c:pt idx="9">
                  <c:v>MISSIONE 10 Trasporti e diritto alla mobilità</c:v>
                </c:pt>
                <c:pt idx="10">
                  <c:v>MISSIONE 11 Soccorso civile</c:v>
                </c:pt>
                <c:pt idx="11">
                  <c:v>MISSIONE 12 Diritti sociali, politiche sociali e famiglia</c:v>
                </c:pt>
                <c:pt idx="12">
                  <c:v>MISSIONE 13 Tutela della salute</c:v>
                </c:pt>
                <c:pt idx="13">
                  <c:v>MISSIONE 14 Sviluppo economico e competitività</c:v>
                </c:pt>
                <c:pt idx="14">
                  <c:v>MISSIONE 17 Energia e diversificazione delle fonti energetiche</c:v>
                </c:pt>
              </c:strCache>
            </c:strRef>
          </c:cat>
          <c:val>
            <c:numRef>
              <c:f>'PAG.18-19V-21V-22V-23'!$E$34:$E$48</c:f>
              <c:numCache>
                <c:formatCode>#,##0</c:formatCode>
                <c:ptCount val="15"/>
                <c:pt idx="0">
                  <c:v>23115175.43</c:v>
                </c:pt>
                <c:pt idx="1">
                  <c:v>91763.939999999988</c:v>
                </c:pt>
                <c:pt idx="2">
                  <c:v>2570523.92</c:v>
                </c:pt>
                <c:pt idx="3">
                  <c:v>5369191.1400000006</c:v>
                </c:pt>
                <c:pt idx="4">
                  <c:v>3600165.09</c:v>
                </c:pt>
                <c:pt idx="5">
                  <c:v>2896148.18</c:v>
                </c:pt>
                <c:pt idx="6">
                  <c:v>20159.309999999961</c:v>
                </c:pt>
                <c:pt idx="7">
                  <c:v>687309.1</c:v>
                </c:pt>
                <c:pt idx="8">
                  <c:v>9480945.8499999829</c:v>
                </c:pt>
                <c:pt idx="9">
                  <c:v>3535147.73</c:v>
                </c:pt>
                <c:pt idx="10">
                  <c:v>107963.42</c:v>
                </c:pt>
                <c:pt idx="11">
                  <c:v>20974320.640000001</c:v>
                </c:pt>
                <c:pt idx="12">
                  <c:v>128884.82</c:v>
                </c:pt>
                <c:pt idx="13">
                  <c:v>4180836.88</c:v>
                </c:pt>
                <c:pt idx="14">
                  <c:v>1200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94-43A3-ADC1-CA8C270ED9F0}"/>
            </c:ext>
          </c:extLst>
        </c:ser>
        <c:ser>
          <c:idx val="2"/>
          <c:order val="2"/>
          <c:tx>
            <c:strRef>
              <c:f>'PAG.18-19V-21V-22V-23'!$F$33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FFFF"/>
            </a:solidFill>
          </c:spPr>
          <c:invertIfNegative val="0"/>
          <c:cat>
            <c:strRef>
              <c:f>'PAG.18-19V-21V-22V-23'!$B$34:$C$48</c:f>
              <c:strCache>
                <c:ptCount val="15"/>
                <c:pt idx="0">
                  <c:v>MISSIONE 01 Servizi istituzionali, generali e di gestione </c:v>
                </c:pt>
                <c:pt idx="1">
                  <c:v>MISSIONE 02 Giustizia </c:v>
                </c:pt>
                <c:pt idx="2">
                  <c:v>MISSIONE 03 Ordine pubblico e sicurezza</c:v>
                </c:pt>
                <c:pt idx="3">
                  <c:v>MISSIONE 04 Istruzione e diritto allo studio</c:v>
                </c:pt>
                <c:pt idx="4">
                  <c:v>MISSIONE 05 Tutela e valorizzazione dei beni e attività culturali</c:v>
                </c:pt>
                <c:pt idx="5">
                  <c:v>MISSIONE 06 Politiche giovanili, sport e tempo libero</c:v>
                </c:pt>
                <c:pt idx="6">
                  <c:v>MISSIONE 07 Turismo</c:v>
                </c:pt>
                <c:pt idx="7">
                  <c:v>MISSIONE 08 Assetto del territorio ed edilizia abitativa</c:v>
                </c:pt>
                <c:pt idx="8">
                  <c:v>MISSIONE 09 Sviluppo sostenibile e tutela del territorio e dell'ambiente</c:v>
                </c:pt>
                <c:pt idx="9">
                  <c:v>MISSIONE 10 Trasporti e diritto alla mobilità</c:v>
                </c:pt>
                <c:pt idx="10">
                  <c:v>MISSIONE 11 Soccorso civile</c:v>
                </c:pt>
                <c:pt idx="11">
                  <c:v>MISSIONE 12 Diritti sociali, politiche sociali e famiglia</c:v>
                </c:pt>
                <c:pt idx="12">
                  <c:v>MISSIONE 13 Tutela della salute</c:v>
                </c:pt>
                <c:pt idx="13">
                  <c:v>MISSIONE 14 Sviluppo economico e competitività</c:v>
                </c:pt>
                <c:pt idx="14">
                  <c:v>MISSIONE 17 Energia e diversificazione delle fonti energetiche</c:v>
                </c:pt>
              </c:strCache>
            </c:strRef>
          </c:cat>
          <c:val>
            <c:numRef>
              <c:f>'PAG.18-19V-21V-22V-23'!$F$34:$F$48</c:f>
              <c:numCache>
                <c:formatCode>#,##0</c:formatCode>
                <c:ptCount val="15"/>
                <c:pt idx="0">
                  <c:v>23754797.710000001</c:v>
                </c:pt>
                <c:pt idx="1">
                  <c:v>85634.93</c:v>
                </c:pt>
                <c:pt idx="2">
                  <c:v>2564411.7200000002</c:v>
                </c:pt>
                <c:pt idx="3">
                  <c:v>4829068.08</c:v>
                </c:pt>
                <c:pt idx="4">
                  <c:v>4041043.8299999987</c:v>
                </c:pt>
                <c:pt idx="5">
                  <c:v>2896560.69</c:v>
                </c:pt>
                <c:pt idx="6">
                  <c:v>26654.9</c:v>
                </c:pt>
                <c:pt idx="7">
                  <c:v>733802.67999999819</c:v>
                </c:pt>
                <c:pt idx="8">
                  <c:v>9397632.4700000007</c:v>
                </c:pt>
                <c:pt idx="9">
                  <c:v>3681722.13</c:v>
                </c:pt>
                <c:pt idx="10">
                  <c:v>128163.86</c:v>
                </c:pt>
                <c:pt idx="11">
                  <c:v>20327045.510000005</c:v>
                </c:pt>
                <c:pt idx="12">
                  <c:v>120334.07</c:v>
                </c:pt>
                <c:pt idx="13">
                  <c:v>3543037.9099999997</c:v>
                </c:pt>
                <c:pt idx="1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F94-43A3-ADC1-CA8C270ED9F0}"/>
            </c:ext>
          </c:extLst>
        </c:ser>
        <c:ser>
          <c:idx val="3"/>
          <c:order val="3"/>
          <c:tx>
            <c:strRef>
              <c:f>'PAG.18-19V-21V-22V-23'!$G$33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'PAG.18-19V-21V-22V-23'!$B$34:$C$48</c:f>
              <c:strCache>
                <c:ptCount val="15"/>
                <c:pt idx="0">
                  <c:v>MISSIONE 01 Servizi istituzionali, generali e di gestione </c:v>
                </c:pt>
                <c:pt idx="1">
                  <c:v>MISSIONE 02 Giustizia </c:v>
                </c:pt>
                <c:pt idx="2">
                  <c:v>MISSIONE 03 Ordine pubblico e sicurezza</c:v>
                </c:pt>
                <c:pt idx="3">
                  <c:v>MISSIONE 04 Istruzione e diritto allo studio</c:v>
                </c:pt>
                <c:pt idx="4">
                  <c:v>MISSIONE 05 Tutela e valorizzazione dei beni e attività culturali</c:v>
                </c:pt>
                <c:pt idx="5">
                  <c:v>MISSIONE 06 Politiche giovanili, sport e tempo libero</c:v>
                </c:pt>
                <c:pt idx="6">
                  <c:v>MISSIONE 07 Turismo</c:v>
                </c:pt>
                <c:pt idx="7">
                  <c:v>MISSIONE 08 Assetto del territorio ed edilizia abitativa</c:v>
                </c:pt>
                <c:pt idx="8">
                  <c:v>MISSIONE 09 Sviluppo sostenibile e tutela del territorio e dell'ambiente</c:v>
                </c:pt>
                <c:pt idx="9">
                  <c:v>MISSIONE 10 Trasporti e diritto alla mobilità</c:v>
                </c:pt>
                <c:pt idx="10">
                  <c:v>MISSIONE 11 Soccorso civile</c:v>
                </c:pt>
                <c:pt idx="11">
                  <c:v>MISSIONE 12 Diritti sociali, politiche sociali e famiglia</c:v>
                </c:pt>
                <c:pt idx="12">
                  <c:v>MISSIONE 13 Tutela della salute</c:v>
                </c:pt>
                <c:pt idx="13">
                  <c:v>MISSIONE 14 Sviluppo economico e competitività</c:v>
                </c:pt>
                <c:pt idx="14">
                  <c:v>MISSIONE 17 Energia e diversificazione delle fonti energetiche</c:v>
                </c:pt>
              </c:strCache>
            </c:strRef>
          </c:cat>
          <c:val>
            <c:numRef>
              <c:f>'PAG.18-19V-21V-22V-23'!$G$34:$G$48</c:f>
              <c:numCache>
                <c:formatCode>#,##0</c:formatCode>
                <c:ptCount val="15"/>
                <c:pt idx="0">
                  <c:v>24051372.210000001</c:v>
                </c:pt>
                <c:pt idx="1">
                  <c:v>90292.55</c:v>
                </c:pt>
                <c:pt idx="2">
                  <c:v>3085438.9299999997</c:v>
                </c:pt>
                <c:pt idx="3">
                  <c:v>4790128.17</c:v>
                </c:pt>
                <c:pt idx="4">
                  <c:v>4104738.18</c:v>
                </c:pt>
                <c:pt idx="5">
                  <c:v>2863534.77</c:v>
                </c:pt>
                <c:pt idx="6">
                  <c:v>49364.14</c:v>
                </c:pt>
                <c:pt idx="7">
                  <c:v>773727.25</c:v>
                </c:pt>
                <c:pt idx="8">
                  <c:v>9095698.919999985</c:v>
                </c:pt>
                <c:pt idx="9">
                  <c:v>3500695.86</c:v>
                </c:pt>
                <c:pt idx="10">
                  <c:v>211498.84</c:v>
                </c:pt>
                <c:pt idx="11">
                  <c:v>21929674.149999999</c:v>
                </c:pt>
                <c:pt idx="12">
                  <c:v>116762.18000000002</c:v>
                </c:pt>
                <c:pt idx="13">
                  <c:v>3252986.53</c:v>
                </c:pt>
                <c:pt idx="1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F94-43A3-ADC1-CA8C270ED9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465344"/>
        <c:axId val="83466880"/>
      </c:barChart>
      <c:catAx>
        <c:axId val="834653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 anchor="t" anchorCtr="0"/>
          <a:lstStyle/>
          <a:p>
            <a:pPr>
              <a:defRPr sz="1200" b="1"/>
            </a:pPr>
            <a:endParaRPr lang="it-IT"/>
          </a:p>
        </c:txPr>
        <c:crossAx val="83466880"/>
        <c:crosses val="autoZero"/>
        <c:auto val="1"/>
        <c:lblAlgn val="ctr"/>
        <c:lblOffset val="100"/>
        <c:noMultiLvlLbl val="0"/>
      </c:catAx>
      <c:valAx>
        <c:axId val="83466880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it-IT"/>
          </a:p>
        </c:txPr>
        <c:crossAx val="83465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333349868401443"/>
          <c:y val="0.17974013936181701"/>
          <c:w val="8.3517240705089299E-2"/>
          <c:h val="0.55284615244586799"/>
        </c:manualLayout>
      </c:layout>
      <c:overlay val="0"/>
      <c:txPr>
        <a:bodyPr/>
        <a:lstStyle/>
        <a:p>
          <a:pPr>
            <a:defRPr sz="1800" b="1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4408210582705245"/>
          <c:y val="2.5971032167270609E-2"/>
          <c:w val="0.60787761722586975"/>
          <c:h val="0.89629285359736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'PAG.18V-19V-21V-22V-23V'!$D$57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'PAG.18V-19V-21V-22V-23V'!$C$58:$C$64</c:f>
              <c:strCache>
                <c:ptCount val="7"/>
                <c:pt idx="0">
                  <c:v>DIREZIONE GENERALE</c:v>
                </c:pt>
                <c:pt idx="1">
                  <c:v>AFFARI GENERALI</c:v>
                </c:pt>
                <c:pt idx="2">
                  <c:v>CULTURA,ISTRUZIONE SPORT E P.G.</c:v>
                </c:pt>
                <c:pt idx="3">
                  <c:v>SERVIZI ALLA PERSONA E ALLA COMUNITA'</c:v>
                </c:pt>
                <c:pt idx="4">
                  <c:v>GESTIONE TERRITORIO, INFRASTRUTTURE E AMBIENTE</c:v>
                </c:pt>
                <c:pt idx="5">
                  <c:v>VIGILANZA E SICUREZZA</c:v>
                </c:pt>
                <c:pt idx="6">
                  <c:v>FINANZE E PROGRAMMAZIONE ECONOMICA</c:v>
                </c:pt>
              </c:strCache>
            </c:strRef>
          </c:cat>
          <c:val>
            <c:numRef>
              <c:f>'PAG.18V-19V-21V-22V-23V'!$D$58:$D$64</c:f>
              <c:numCache>
                <c:formatCode>#,##0</c:formatCode>
                <c:ptCount val="7"/>
                <c:pt idx="0">
                  <c:v>5732580</c:v>
                </c:pt>
                <c:pt idx="1">
                  <c:v>3341789</c:v>
                </c:pt>
                <c:pt idx="2">
                  <c:v>11880258</c:v>
                </c:pt>
                <c:pt idx="3">
                  <c:v>19453462</c:v>
                </c:pt>
                <c:pt idx="4">
                  <c:v>17165793</c:v>
                </c:pt>
                <c:pt idx="5">
                  <c:v>2559006</c:v>
                </c:pt>
                <c:pt idx="6">
                  <c:v>18733857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BC-4565-B875-5E8F92BEA143}"/>
            </c:ext>
          </c:extLst>
        </c:ser>
        <c:ser>
          <c:idx val="1"/>
          <c:order val="1"/>
          <c:tx>
            <c:strRef>
              <c:f>'PAG.18V-19V-21V-22V-23V'!$E$57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'PAG.18V-19V-21V-22V-23V'!$C$58:$C$64</c:f>
              <c:strCache>
                <c:ptCount val="7"/>
                <c:pt idx="0">
                  <c:v>DIREZIONE GENERALE</c:v>
                </c:pt>
                <c:pt idx="1">
                  <c:v>AFFARI GENERALI</c:v>
                </c:pt>
                <c:pt idx="2">
                  <c:v>CULTURA,ISTRUZIONE SPORT E P.G.</c:v>
                </c:pt>
                <c:pt idx="3">
                  <c:v>SERVIZI ALLA PERSONA E ALLA COMUNITA'</c:v>
                </c:pt>
                <c:pt idx="4">
                  <c:v>GESTIONE TERRITORIO, INFRASTRUTTURE E AMBIENTE</c:v>
                </c:pt>
                <c:pt idx="5">
                  <c:v>VIGILANZA E SICUREZZA</c:v>
                </c:pt>
                <c:pt idx="6">
                  <c:v>FINANZE E PROGRAMMAZIONE ECONOMICA</c:v>
                </c:pt>
              </c:strCache>
            </c:strRef>
          </c:cat>
          <c:val>
            <c:numRef>
              <c:f>'PAG.18V-19V-21V-22V-23V'!$E$58:$E$64</c:f>
              <c:numCache>
                <c:formatCode>#,##0</c:formatCode>
                <c:ptCount val="7"/>
                <c:pt idx="0">
                  <c:v>6237897</c:v>
                </c:pt>
                <c:pt idx="1">
                  <c:v>3153990</c:v>
                </c:pt>
                <c:pt idx="2">
                  <c:v>13012424</c:v>
                </c:pt>
                <c:pt idx="3">
                  <c:v>19507982</c:v>
                </c:pt>
                <c:pt idx="4">
                  <c:v>17698776</c:v>
                </c:pt>
                <c:pt idx="5">
                  <c:v>2631837</c:v>
                </c:pt>
                <c:pt idx="6">
                  <c:v>14516829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6BC-4565-B875-5E8F92BEA143}"/>
            </c:ext>
          </c:extLst>
        </c:ser>
        <c:ser>
          <c:idx val="2"/>
          <c:order val="2"/>
          <c:tx>
            <c:strRef>
              <c:f>'PAG.18V-19V-21V-22V-23V'!$F$57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'PAG.18V-19V-21V-22V-23V'!$C$58:$C$64</c:f>
              <c:strCache>
                <c:ptCount val="7"/>
                <c:pt idx="0">
                  <c:v>DIREZIONE GENERALE</c:v>
                </c:pt>
                <c:pt idx="1">
                  <c:v>AFFARI GENERALI</c:v>
                </c:pt>
                <c:pt idx="2">
                  <c:v>CULTURA,ISTRUZIONE SPORT E P.G.</c:v>
                </c:pt>
                <c:pt idx="3">
                  <c:v>SERVIZI ALLA PERSONA E ALLA COMUNITA'</c:v>
                </c:pt>
                <c:pt idx="4">
                  <c:v>GESTIONE TERRITORIO, INFRASTRUTTURE E AMBIENTE</c:v>
                </c:pt>
                <c:pt idx="5">
                  <c:v>VIGILANZA E SICUREZZA</c:v>
                </c:pt>
                <c:pt idx="6">
                  <c:v>FINANZE E PROGRAMMAZIONE ECONOMICA</c:v>
                </c:pt>
              </c:strCache>
            </c:strRef>
          </c:cat>
          <c:val>
            <c:numRef>
              <c:f>'PAG.18V-19V-21V-22V-23V'!$F$58:$F$64</c:f>
              <c:numCache>
                <c:formatCode>#,##0</c:formatCode>
                <c:ptCount val="7"/>
                <c:pt idx="0">
                  <c:v>6352851.1900000004</c:v>
                </c:pt>
                <c:pt idx="1">
                  <c:v>3157415.3099999987</c:v>
                </c:pt>
                <c:pt idx="2">
                  <c:v>13005895.689999986</c:v>
                </c:pt>
                <c:pt idx="3">
                  <c:v>18612258.07</c:v>
                </c:pt>
                <c:pt idx="4">
                  <c:v>17844176.279999997</c:v>
                </c:pt>
                <c:pt idx="5">
                  <c:v>2625086.8499999987</c:v>
                </c:pt>
                <c:pt idx="6">
                  <c:v>14532227.100000001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6BC-4565-B875-5E8F92BEA143}"/>
            </c:ext>
          </c:extLst>
        </c:ser>
        <c:ser>
          <c:idx val="3"/>
          <c:order val="3"/>
          <c:tx>
            <c:strRef>
              <c:f>'PAG.18V-19V-21V-22V-23V'!$G$57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'PAG.18V-19V-21V-22V-23V'!$C$58:$C$64</c:f>
              <c:strCache>
                <c:ptCount val="7"/>
                <c:pt idx="0">
                  <c:v>DIREZIONE GENERALE</c:v>
                </c:pt>
                <c:pt idx="1">
                  <c:v>AFFARI GENERALI</c:v>
                </c:pt>
                <c:pt idx="2">
                  <c:v>CULTURA,ISTRUZIONE SPORT E P.G.</c:v>
                </c:pt>
                <c:pt idx="3">
                  <c:v>SERVIZI ALLA PERSONA E ALLA COMUNITA'</c:v>
                </c:pt>
                <c:pt idx="4">
                  <c:v>GESTIONE TERRITORIO, INFRASTRUTTURE E AMBIENTE</c:v>
                </c:pt>
                <c:pt idx="5">
                  <c:v>VIGILANZA E SICUREZZA</c:v>
                </c:pt>
                <c:pt idx="6">
                  <c:v>FINANZE E PROGRAMMAZIONE ECONOMICA</c:v>
                </c:pt>
              </c:strCache>
            </c:strRef>
          </c:cat>
          <c:val>
            <c:numRef>
              <c:f>'PAG.18V-19V-21V-22V-23V'!$G$58:$G$64</c:f>
              <c:numCache>
                <c:formatCode>#,##0</c:formatCode>
                <c:ptCount val="7"/>
                <c:pt idx="0">
                  <c:v>7319629.9800000004</c:v>
                </c:pt>
                <c:pt idx="1">
                  <c:v>2967935.75</c:v>
                </c:pt>
                <c:pt idx="2">
                  <c:v>13050024.539999986</c:v>
                </c:pt>
                <c:pt idx="3">
                  <c:v>19567825.890000001</c:v>
                </c:pt>
                <c:pt idx="4">
                  <c:v>17476828.510000005</c:v>
                </c:pt>
                <c:pt idx="5">
                  <c:v>3137297.82</c:v>
                </c:pt>
                <c:pt idx="6">
                  <c:v>14396370.130000001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6BC-4565-B875-5E8F92BEA1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603840"/>
        <c:axId val="83605376"/>
      </c:barChart>
      <c:catAx>
        <c:axId val="836038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83605376"/>
        <c:crosses val="autoZero"/>
        <c:auto val="1"/>
        <c:lblAlgn val="ctr"/>
        <c:lblOffset val="100"/>
        <c:noMultiLvlLbl val="0"/>
      </c:catAx>
      <c:valAx>
        <c:axId val="83605376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83603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889316651948625"/>
          <c:y val="0.22002818331049809"/>
          <c:w val="9.412423508704397E-2"/>
          <c:h val="0.47258652518000388"/>
        </c:manualLayout>
      </c:layout>
      <c:overlay val="0"/>
      <c:txPr>
        <a:bodyPr/>
        <a:lstStyle/>
        <a:p>
          <a:pPr>
            <a:defRPr sz="1800" b="1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29465240006595E-2"/>
          <c:y val="3.4587288738440407E-2"/>
          <c:w val="0.95341799065894706"/>
          <c:h val="0.887370176858733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'PAG. 24V'!$B$9</c:f>
              <c:strCache>
                <c:ptCount val="1"/>
                <c:pt idx="0">
                  <c:v>Personale dipendente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</c:spPr>
            <c:txPr>
              <a:bodyPr anchor="t" anchorCtr="0"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'PAG. 24V'!$C$8:$N$8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'PAG. 24V'!$C$9:$N$9</c:f>
              <c:numCache>
                <c:formatCode>0</c:formatCode>
                <c:ptCount val="12"/>
                <c:pt idx="0">
                  <c:v>494</c:v>
                </c:pt>
                <c:pt idx="1">
                  <c:v>508</c:v>
                </c:pt>
                <c:pt idx="2">
                  <c:v>505</c:v>
                </c:pt>
                <c:pt idx="3">
                  <c:v>493</c:v>
                </c:pt>
                <c:pt idx="4">
                  <c:v>492</c:v>
                </c:pt>
                <c:pt idx="5">
                  <c:v>485</c:v>
                </c:pt>
                <c:pt idx="6">
                  <c:v>478</c:v>
                </c:pt>
                <c:pt idx="7">
                  <c:v>466</c:v>
                </c:pt>
                <c:pt idx="8">
                  <c:v>423</c:v>
                </c:pt>
                <c:pt idx="9">
                  <c:v>423</c:v>
                </c:pt>
                <c:pt idx="10">
                  <c:v>416</c:v>
                </c:pt>
                <c:pt idx="11">
                  <c:v>435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B8-4DF0-B6FD-D647BFE2A55A}"/>
            </c:ext>
          </c:extLst>
        </c:ser>
        <c:ser>
          <c:idx val="1"/>
          <c:order val="1"/>
          <c:tx>
            <c:strRef>
              <c:f>'PAG. 24V'!$B$10</c:f>
              <c:strCache>
                <c:ptCount val="1"/>
                <c:pt idx="0">
                  <c:v>Collaboratori e interinali</c:v>
                </c:pt>
              </c:strCache>
            </c:strRef>
          </c:tx>
          <c:spPr>
            <a:solidFill>
              <a:srgbClr val="BBF6F7"/>
            </a:solidFill>
          </c:spPr>
          <c:invertIfNegative val="0"/>
          <c:dLbls>
            <c:dLbl>
              <c:idx val="6"/>
              <c:layout>
                <c:manualLayout>
                  <c:x val="0"/>
                  <c:y val="-1.800524934383204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B8-4DF0-B6FD-D647BFE2A55A}"/>
                </c:ext>
              </c:extLst>
            </c:dLbl>
            <c:dLbl>
              <c:idx val="8"/>
              <c:layout>
                <c:manualLayout>
                  <c:x val="0"/>
                  <c:y val="-1.800524934383204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B8-4DF0-B6FD-D647BFE2A5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'PAG. 24V'!$C$10:$N$10</c:f>
              <c:numCache>
                <c:formatCode>0</c:formatCode>
                <c:ptCount val="12"/>
                <c:pt idx="0">
                  <c:v>22</c:v>
                </c:pt>
                <c:pt idx="1">
                  <c:v>9</c:v>
                </c:pt>
                <c:pt idx="2">
                  <c:v>13</c:v>
                </c:pt>
                <c:pt idx="3">
                  <c:v>18</c:v>
                </c:pt>
                <c:pt idx="4">
                  <c:v>19</c:v>
                </c:pt>
                <c:pt idx="5">
                  <c:v>15</c:v>
                </c:pt>
                <c:pt idx="6">
                  <c:v>4</c:v>
                </c:pt>
                <c:pt idx="7">
                  <c:v>8</c:v>
                </c:pt>
                <c:pt idx="8">
                  <c:v>4</c:v>
                </c:pt>
                <c:pt idx="9">
                  <c:v>9</c:v>
                </c:pt>
                <c:pt idx="10">
                  <c:v>12</c:v>
                </c:pt>
                <c:pt idx="11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3B8-4DF0-B6FD-D647BFE2A5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538304"/>
        <c:axId val="83539840"/>
      </c:barChart>
      <c:catAx>
        <c:axId val="83538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83539840"/>
        <c:crosses val="autoZero"/>
        <c:auto val="1"/>
        <c:lblAlgn val="ctr"/>
        <c:lblOffset val="100"/>
        <c:noMultiLvlLbl val="0"/>
      </c:catAx>
      <c:valAx>
        <c:axId val="83539840"/>
        <c:scaling>
          <c:orientation val="minMax"/>
          <c:max val="530"/>
          <c:min val="4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83538304"/>
        <c:crosses val="autoZero"/>
        <c:crossBetween val="between"/>
        <c:majorUnit val="50"/>
      </c:valAx>
    </c:plotArea>
    <c:legend>
      <c:legendPos val="r"/>
      <c:layout>
        <c:manualLayout>
          <c:xMode val="edge"/>
          <c:yMode val="edge"/>
          <c:x val="0.66334615359797433"/>
          <c:y val="2.6863138591754019E-2"/>
          <c:w val="0.31829334502352075"/>
          <c:h val="0.21854202728838226"/>
        </c:manualLayout>
      </c:layout>
      <c:overlay val="0"/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165421201330856E-2"/>
          <c:y val="3.1496509744792539E-2"/>
          <c:w val="0.92269605630506479"/>
          <c:h val="0.897434969564974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'PAG. 25V'!$E$9</c:f>
              <c:strCache>
                <c:ptCount val="1"/>
                <c:pt idx="0">
                  <c:v>Spesa personale IRAP inclusa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it-IT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'PAG. 25V'!$F$7:$M$7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'PAG. 25V'!$F$9:$M$9</c:f>
              <c:numCache>
                <c:formatCode>#,##0</c:formatCode>
                <c:ptCount val="8"/>
                <c:pt idx="0">
                  <c:v>20871092</c:v>
                </c:pt>
                <c:pt idx="1">
                  <c:v>20416359</c:v>
                </c:pt>
                <c:pt idx="2">
                  <c:v>20296408</c:v>
                </c:pt>
                <c:pt idx="3">
                  <c:v>19070067</c:v>
                </c:pt>
                <c:pt idx="4">
                  <c:v>17919436</c:v>
                </c:pt>
                <c:pt idx="5">
                  <c:v>18050140</c:v>
                </c:pt>
                <c:pt idx="6">
                  <c:v>18703285</c:v>
                </c:pt>
                <c:pt idx="7">
                  <c:v>19188059.68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C6-48B9-A208-7FAF00E5DA45}"/>
            </c:ext>
          </c:extLst>
        </c:ser>
        <c:ser>
          <c:idx val="1"/>
          <c:order val="1"/>
          <c:tx>
            <c:strRef>
              <c:f>'PAG. 25V'!$E$8</c:f>
              <c:strCache>
                <c:ptCount val="1"/>
                <c:pt idx="0">
                  <c:v>Interinali + IRAP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7.019132182945221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C6-48B9-A208-7FAF00E5DA45}"/>
                </c:ext>
              </c:extLst>
            </c:dLbl>
            <c:dLbl>
              <c:idx val="1"/>
              <c:layout>
                <c:manualLayout>
                  <c:x val="1.287001287001287E-3"/>
                  <c:y val="-7.28872507957781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C6-48B9-A208-7FAF00E5DA45}"/>
                </c:ext>
              </c:extLst>
            </c:dLbl>
            <c:dLbl>
              <c:idx val="2"/>
              <c:layout>
                <c:manualLayout>
                  <c:x val="0"/>
                  <c:y val="-5.377360808622330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C6-48B9-A208-7FAF00E5DA45}"/>
                </c:ext>
              </c:extLst>
            </c:dLbl>
            <c:dLbl>
              <c:idx val="3"/>
              <c:layout>
                <c:manualLayout>
                  <c:x val="0"/>
                  <c:y val="-5.06972692243257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C6-48B9-A208-7FAF00E5DA45}"/>
                </c:ext>
              </c:extLst>
            </c:dLbl>
            <c:dLbl>
              <c:idx val="4"/>
              <c:layout>
                <c:manualLayout>
                  <c:x val="0"/>
                  <c:y val="-5.02237113977774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C6-48B9-A208-7FAF00E5DA45}"/>
                </c:ext>
              </c:extLst>
            </c:dLbl>
            <c:dLbl>
              <c:idx val="5"/>
              <c:layout>
                <c:manualLayout>
                  <c:x val="0"/>
                  <c:y val="-5.587624951136427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2C6-48B9-A208-7FAF00E5DA45}"/>
                </c:ext>
              </c:extLst>
            </c:dLbl>
            <c:dLbl>
              <c:idx val="6"/>
              <c:layout>
                <c:manualLayout>
                  <c:x val="0"/>
                  <c:y val="-6.163288099625847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C6-48B9-A208-7FAF00E5DA45}"/>
                </c:ext>
              </c:extLst>
            </c:dLbl>
            <c:dLbl>
              <c:idx val="7"/>
              <c:layout>
                <c:manualLayout>
                  <c:x val="-1.287001287001287E-3"/>
                  <c:y val="-6.841592673256269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2C6-48B9-A208-7FAF00E5DA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'PAG. 25V'!$F$7:$M$7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'PAG. 25V'!$F$8:$M$8</c:f>
              <c:numCache>
                <c:formatCode>#,##0</c:formatCode>
                <c:ptCount val="8"/>
                <c:pt idx="0">
                  <c:v>590586</c:v>
                </c:pt>
                <c:pt idx="1">
                  <c:v>632642</c:v>
                </c:pt>
                <c:pt idx="2">
                  <c:v>378725</c:v>
                </c:pt>
                <c:pt idx="3">
                  <c:v>242225</c:v>
                </c:pt>
                <c:pt idx="4">
                  <c:v>190582</c:v>
                </c:pt>
                <c:pt idx="5">
                  <c:v>323016</c:v>
                </c:pt>
                <c:pt idx="6">
                  <c:v>412820</c:v>
                </c:pt>
                <c:pt idx="7">
                  <c:v>474379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2C6-48B9-A208-7FAF00E5DA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756928"/>
        <c:axId val="83758464"/>
      </c:barChart>
      <c:catAx>
        <c:axId val="837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83758464"/>
        <c:crosses val="autoZero"/>
        <c:auto val="1"/>
        <c:lblAlgn val="ctr"/>
        <c:lblOffset val="100"/>
        <c:noMultiLvlLbl val="0"/>
      </c:catAx>
      <c:valAx>
        <c:axId val="83758464"/>
        <c:scaling>
          <c:orientation val="minMax"/>
          <c:max val="22000000"/>
          <c:min val="1500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83756928"/>
        <c:crosses val="autoZero"/>
        <c:crossBetween val="between"/>
        <c:majorUnit val="1000000"/>
      </c:valAx>
    </c:plotArea>
    <c:legend>
      <c:legendPos val="r"/>
      <c:layout>
        <c:manualLayout>
          <c:xMode val="edge"/>
          <c:yMode val="edge"/>
          <c:x val="0.61490438024406169"/>
          <c:y val="3.7235717875691139E-2"/>
          <c:w val="0.22267519332891972"/>
          <c:h val="0.2361666387446250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340908571991368E-2"/>
          <c:y val="1.9714118334990999E-2"/>
          <c:w val="0.96436683693879688"/>
          <c:h val="0.910851301996714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'pag 26V-27V mutui'!$B$7</c:f>
              <c:strCache>
                <c:ptCount val="1"/>
                <c:pt idx="0">
                  <c:v>Carico altri enti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'pag 26V-27V mutui'!$C$6:$J$6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'pag 26V-27V mutui'!$C$7:$J$7</c:f>
              <c:numCache>
                <c:formatCode>#,##0.00</c:formatCode>
                <c:ptCount val="8"/>
                <c:pt idx="0">
                  <c:v>5.7</c:v>
                </c:pt>
                <c:pt idx="1">
                  <c:v>5.6099999999999985</c:v>
                </c:pt>
                <c:pt idx="2">
                  <c:v>5.35</c:v>
                </c:pt>
                <c:pt idx="3">
                  <c:v>5.38</c:v>
                </c:pt>
                <c:pt idx="4">
                  <c:v>4.2</c:v>
                </c:pt>
                <c:pt idx="5">
                  <c:v>3.2600000000000002</c:v>
                </c:pt>
                <c:pt idx="6">
                  <c:v>2.88</c:v>
                </c:pt>
                <c:pt idx="7">
                  <c:v>2.84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4C-44CA-9FC6-1C90F4F4FB65}"/>
            </c:ext>
          </c:extLst>
        </c:ser>
        <c:ser>
          <c:idx val="1"/>
          <c:order val="1"/>
          <c:tx>
            <c:strRef>
              <c:f>'pag 26V-27V mutui'!$B$8</c:f>
              <c:strCache>
                <c:ptCount val="1"/>
                <c:pt idx="0">
                  <c:v>Carico Ente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'pag 26V-27V mutui'!$C$6:$J$6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'pag 26V-27V mutui'!$C$8:$J$8</c:f>
              <c:numCache>
                <c:formatCode>#,##0.00</c:formatCode>
                <c:ptCount val="8"/>
                <c:pt idx="0">
                  <c:v>8.67</c:v>
                </c:pt>
                <c:pt idx="1">
                  <c:v>8.9</c:v>
                </c:pt>
                <c:pt idx="2">
                  <c:v>8.2800000000000011</c:v>
                </c:pt>
                <c:pt idx="3">
                  <c:v>8.2900000000000009</c:v>
                </c:pt>
                <c:pt idx="4">
                  <c:v>7.13</c:v>
                </c:pt>
                <c:pt idx="5">
                  <c:v>5.67</c:v>
                </c:pt>
                <c:pt idx="6">
                  <c:v>5.46</c:v>
                </c:pt>
                <c:pt idx="7">
                  <c:v>5.71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E4C-44CA-9FC6-1C90F4F4FB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805696"/>
        <c:axId val="83807232"/>
      </c:barChart>
      <c:catAx>
        <c:axId val="83805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83807232"/>
        <c:crosses val="autoZero"/>
        <c:auto val="1"/>
        <c:lblAlgn val="ctr"/>
        <c:lblOffset val="100"/>
        <c:noMultiLvlLbl val="0"/>
      </c:catAx>
      <c:valAx>
        <c:axId val="8380723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83805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745769784280512"/>
          <c:y val="5.5498431794500688E-2"/>
          <c:w val="0.13597691534174947"/>
          <c:h val="0.17233638835427698"/>
        </c:manualLayout>
      </c:layout>
      <c:overlay val="0"/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86286053814382"/>
          <c:y val="7.3126792393457624E-2"/>
          <c:w val="0.88013713946185557"/>
          <c:h val="0.83581211067962569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cat>
            <c:numRef>
              <c:f>'pag 26-27V mutui'!$C$18:$J$18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'pag 26-27V mutui'!$C$18:$J$18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12-49FA-BB1D-653737EF659C}"/>
            </c:ext>
          </c:extLst>
        </c:ser>
        <c:ser>
          <c:idx val="1"/>
          <c:order val="1"/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0.40864246388612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12-49FA-BB1D-653737EF659C}"/>
                </c:ext>
              </c:extLst>
            </c:dLbl>
            <c:dLbl>
              <c:idx val="1"/>
              <c:layout>
                <c:manualLayout>
                  <c:x val="0"/>
                  <c:y val="-0.3433813840860883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12-49FA-BB1D-653737EF659C}"/>
                </c:ext>
              </c:extLst>
            </c:dLbl>
            <c:dLbl>
              <c:idx val="2"/>
              <c:layout>
                <c:manualLayout>
                  <c:x val="-1.6319869441044502E-3"/>
                  <c:y val="-0.2939938833469048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12-49FA-BB1D-653737EF659C}"/>
                </c:ext>
              </c:extLst>
            </c:dLbl>
            <c:dLbl>
              <c:idx val="3"/>
              <c:layout>
                <c:manualLayout>
                  <c:x val="5.9838830020559752E-17"/>
                  <c:y val="-0.2295427976182353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12-49FA-BB1D-653737EF659C}"/>
                </c:ext>
              </c:extLst>
            </c:dLbl>
            <c:dLbl>
              <c:idx val="4"/>
              <c:layout>
                <c:manualLayout>
                  <c:x val="0"/>
                  <c:y val="-0.1860305590050810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12-49FA-BB1D-653737EF659C}"/>
                </c:ext>
              </c:extLst>
            </c:dLbl>
            <c:dLbl>
              <c:idx val="5"/>
              <c:layout>
                <c:manualLayout>
                  <c:x val="0"/>
                  <c:y val="-0.1465370554850489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D12-49FA-BB1D-653737EF659C}"/>
                </c:ext>
              </c:extLst>
            </c:dLbl>
            <c:dLbl>
              <c:idx val="6"/>
              <c:layout>
                <c:manualLayout>
                  <c:x val="-1.6319869441044502E-3"/>
                  <c:y val="-0.1211188289505406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D12-49FA-BB1D-653737EF659C}"/>
                </c:ext>
              </c:extLst>
            </c:dLbl>
            <c:dLbl>
              <c:idx val="7"/>
              <c:layout>
                <c:manualLayout>
                  <c:x val="-1.1967766004111931E-16"/>
                  <c:y val="-8.686708788784419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D12-49FA-BB1D-653737EF65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'pag 26-27V mutui'!$C$18:$J$18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'pag 26-27V mutui'!$C$19:$J$19</c:f>
              <c:numCache>
                <c:formatCode>#,##0</c:formatCode>
                <c:ptCount val="8"/>
                <c:pt idx="0">
                  <c:v>92796054</c:v>
                </c:pt>
                <c:pt idx="1">
                  <c:v>82645507</c:v>
                </c:pt>
                <c:pt idx="2">
                  <c:v>73765843</c:v>
                </c:pt>
                <c:pt idx="3">
                  <c:v>63741311</c:v>
                </c:pt>
                <c:pt idx="4">
                  <c:v>57572543</c:v>
                </c:pt>
                <c:pt idx="5">
                  <c:v>51429816</c:v>
                </c:pt>
                <c:pt idx="6">
                  <c:v>47476319</c:v>
                </c:pt>
                <c:pt idx="7">
                  <c:v>42148901.349999994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D12-49FA-BB1D-653737EF65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888000"/>
        <c:axId val="83889536"/>
      </c:barChart>
      <c:catAx>
        <c:axId val="83888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83889536"/>
        <c:crosses val="autoZero"/>
        <c:auto val="1"/>
        <c:lblAlgn val="ctr"/>
        <c:lblOffset val="100"/>
        <c:noMultiLvlLbl val="0"/>
      </c:catAx>
      <c:valAx>
        <c:axId val="83889536"/>
        <c:scaling>
          <c:orientation val="minMax"/>
          <c:max val="100000000"/>
          <c:min val="3500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83888000"/>
        <c:crosses val="autoZero"/>
        <c:crossBetween val="between"/>
        <c:majorUnit val="10000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695901300866733E-2"/>
          <c:y val="4.3952053118368722E-2"/>
          <c:w val="0.90530409869913364"/>
          <c:h val="0.88999862555550591"/>
        </c:manualLayout>
      </c:layout>
      <c:lineChart>
        <c:grouping val="standard"/>
        <c:varyColors val="0"/>
        <c:ser>
          <c:idx val="0"/>
          <c:order val="0"/>
          <c:tx>
            <c:strRef>
              <c:f>'pag da 1 a 7V'!$C$25:$C$31</c:f>
              <c:strCache>
                <c:ptCount val="1"/>
                <c:pt idx="0">
                  <c:v>2013 2014 2015 2016 2017 2018 2019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9058424746579633E-2"/>
                  <c:y val="6.45122901038880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95-4C14-A47A-2640F96E2E7C}"/>
                </c:ext>
              </c:extLst>
            </c:dLbl>
            <c:dLbl>
              <c:idx val="1"/>
              <c:layout>
                <c:manualLayout>
                  <c:x val="-2.795019883648794E-2"/>
                  <c:y val="-6.45122901038880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95-4C14-A47A-2640F96E2E7C}"/>
                </c:ext>
              </c:extLst>
            </c:dLbl>
            <c:dLbl>
              <c:idx val="2"/>
              <c:layout>
                <c:manualLayout>
                  <c:x val="-3.8363425108239688E-2"/>
                  <c:y val="6.31097235057199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95-4C14-A47A-2640F96E2E7C}"/>
                </c:ext>
              </c:extLst>
            </c:dLbl>
            <c:dLbl>
              <c:idx val="3"/>
              <c:layout>
                <c:manualLayout>
                  <c:x val="-2.7777777777778004E-3"/>
                  <c:y val="7.87037037037037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54-4EDF-BCAB-009C6B02FC58}"/>
                </c:ext>
              </c:extLst>
            </c:dLbl>
            <c:dLbl>
              <c:idx val="4"/>
              <c:layout>
                <c:manualLayout>
                  <c:x val="-3.8538610176769454E-2"/>
                  <c:y val="-8.33334264528793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495-4C14-A47A-2640F96E2E7C}"/>
                </c:ext>
              </c:extLst>
            </c:dLbl>
            <c:dLbl>
              <c:idx val="5"/>
              <c:layout>
                <c:manualLayout>
                  <c:x val="-2.7777777777778064E-2"/>
                  <c:y val="6.94444444444445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495-4C14-A47A-2640F96E2E7C}"/>
                </c:ext>
              </c:extLst>
            </c:dLbl>
            <c:dLbl>
              <c:idx val="6"/>
              <c:layout>
                <c:manualLayout>
                  <c:x val="-2.4302024798781127E-2"/>
                  <c:y val="-7.09570938656197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54-4EDF-BCAB-009C6B02FC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'pag da 1 a 7V'!$C$25:$C$31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'pag da 1 a 7V'!$D$25:$D$31</c:f>
              <c:numCache>
                <c:formatCode>0.00%</c:formatCode>
                <c:ptCount val="7"/>
                <c:pt idx="0">
                  <c:v>0.30630000000000074</c:v>
                </c:pt>
                <c:pt idx="1">
                  <c:v>0.33540000000000086</c:v>
                </c:pt>
                <c:pt idx="2">
                  <c:v>0.32670000000000032</c:v>
                </c:pt>
                <c:pt idx="3">
                  <c:v>0.32260000000000055</c:v>
                </c:pt>
                <c:pt idx="4">
                  <c:v>0.32910000000000061</c:v>
                </c:pt>
                <c:pt idx="5">
                  <c:v>0.32350000000000062</c:v>
                </c:pt>
                <c:pt idx="6">
                  <c:v>0.31350000000000056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495-4C14-A47A-2640F96E2E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194880"/>
        <c:axId val="73204864"/>
      </c:lineChart>
      <c:catAx>
        <c:axId val="7319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3204864"/>
        <c:crosses val="autoZero"/>
        <c:auto val="1"/>
        <c:lblAlgn val="ctr"/>
        <c:lblOffset val="100"/>
        <c:noMultiLvlLbl val="0"/>
      </c:catAx>
      <c:valAx>
        <c:axId val="73204864"/>
        <c:scaling>
          <c:orientation val="minMax"/>
          <c:max val="0.4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3194880"/>
        <c:crosses val="autoZero"/>
        <c:crossBetween val="between"/>
        <c:majorUnit val="5.0000000000000024E-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112429794646127"/>
          <c:y val="8.1109246710206959E-3"/>
          <c:w val="0.5527486988665925"/>
          <c:h val="0.944325147770167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'pag. 28V'!$D$4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7F3A6"/>
            </a:solidFill>
          </c:spPr>
          <c:invertIfNegative val="0"/>
          <c:cat>
            <c:strRef>
              <c:f>'pag. 28V'!$B$5:$C$19</c:f>
              <c:strCache>
                <c:ptCount val="15"/>
                <c:pt idx="0">
                  <c:v>MISSIONE 01 Servizi istituzionali, generali e di gestione</c:v>
                </c:pt>
                <c:pt idx="1">
                  <c:v>MISSIONE 02 Giustizia</c:v>
                </c:pt>
                <c:pt idx="2">
                  <c:v>MISSIONE 03 Ordine pubblico e sicurezza </c:v>
                </c:pt>
                <c:pt idx="3">
                  <c:v>MISSIONE 04 Istruzione e diritto allo studio</c:v>
                </c:pt>
                <c:pt idx="4">
                  <c:v>MISSIONE 05 Tutela e valorizzazione dei beni e attività culturali</c:v>
                </c:pt>
                <c:pt idx="5">
                  <c:v>MISSIONE 06 Politiche giovanili, sport e tempo libero</c:v>
                </c:pt>
                <c:pt idx="6">
                  <c:v>MISSIONE 07 Turismo</c:v>
                </c:pt>
                <c:pt idx="7">
                  <c:v>MISSIONE 08 Assetto del territorio ed edilizia abitativa</c:v>
                </c:pt>
                <c:pt idx="8">
                  <c:v>MISSIONE 09 Sviluppo sostenibile e tutela del territorio e dell'ambiente</c:v>
                </c:pt>
                <c:pt idx="9">
                  <c:v>MISSIONE 10 Trasporti e diritto alla mobilità</c:v>
                </c:pt>
                <c:pt idx="10">
                  <c:v>MISSIONE 11 Soccorso civile</c:v>
                </c:pt>
                <c:pt idx="11">
                  <c:v>MISSIONE 12 Diritti sociali, politiche sociali e famiglia</c:v>
                </c:pt>
                <c:pt idx="12">
                  <c:v>MISSIONE 13 Tutela della salute</c:v>
                </c:pt>
                <c:pt idx="13">
                  <c:v>MISSIONE 14 Sviluppo economico e competitività</c:v>
                </c:pt>
                <c:pt idx="14">
                  <c:v>MISSIONE 17 Energia e diversificazione delle fonti energetiche</c:v>
                </c:pt>
              </c:strCache>
            </c:strRef>
          </c:cat>
          <c:val>
            <c:numRef>
              <c:f>'pag. 28V'!$D$5:$D$19</c:f>
              <c:numCache>
                <c:formatCode>General</c:formatCode>
                <c:ptCount val="15"/>
                <c:pt idx="0" formatCode="#,##0">
                  <c:v>601916.38</c:v>
                </c:pt>
                <c:pt idx="2" formatCode="#,##0">
                  <c:v>169069.64</c:v>
                </c:pt>
                <c:pt idx="3" formatCode="#,##0">
                  <c:v>729776.32000000041</c:v>
                </c:pt>
                <c:pt idx="4" formatCode="#,##0">
                  <c:v>314865.95</c:v>
                </c:pt>
                <c:pt idx="5" formatCode="#,##0">
                  <c:v>583286.31999999937</c:v>
                </c:pt>
                <c:pt idx="7" formatCode="#,##0">
                  <c:v>40068.83</c:v>
                </c:pt>
                <c:pt idx="8" formatCode="#,##0">
                  <c:v>3351933.4</c:v>
                </c:pt>
                <c:pt idx="9" formatCode="#,##0">
                  <c:v>3719285.5</c:v>
                </c:pt>
                <c:pt idx="11" formatCode="#,##0">
                  <c:v>832238.95000000042</c:v>
                </c:pt>
                <c:pt idx="13" formatCode="#,##0">
                  <c:v>13463</c:v>
                </c:pt>
                <c:pt idx="14" formatCode="#,##0">
                  <c:v>61231.950000000012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25-4402-BCF3-2C6FFBD7BE72}"/>
            </c:ext>
          </c:extLst>
        </c:ser>
        <c:ser>
          <c:idx val="1"/>
          <c:order val="1"/>
          <c:tx>
            <c:strRef>
              <c:f>'pag. 28V'!$E$4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'pag. 28V'!$B$5:$C$19</c:f>
              <c:strCache>
                <c:ptCount val="15"/>
                <c:pt idx="0">
                  <c:v>MISSIONE 01 Servizi istituzionali, generali e di gestione</c:v>
                </c:pt>
                <c:pt idx="1">
                  <c:v>MISSIONE 02 Giustizia</c:v>
                </c:pt>
                <c:pt idx="2">
                  <c:v>MISSIONE 03 Ordine pubblico e sicurezza </c:v>
                </c:pt>
                <c:pt idx="3">
                  <c:v>MISSIONE 04 Istruzione e diritto allo studio</c:v>
                </c:pt>
                <c:pt idx="4">
                  <c:v>MISSIONE 05 Tutela e valorizzazione dei beni e attività culturali</c:v>
                </c:pt>
                <c:pt idx="5">
                  <c:v>MISSIONE 06 Politiche giovanili, sport e tempo libero</c:v>
                </c:pt>
                <c:pt idx="6">
                  <c:v>MISSIONE 07 Turismo</c:v>
                </c:pt>
                <c:pt idx="7">
                  <c:v>MISSIONE 08 Assetto del territorio ed edilizia abitativa</c:v>
                </c:pt>
                <c:pt idx="8">
                  <c:v>MISSIONE 09 Sviluppo sostenibile e tutela del territorio e dell'ambiente</c:v>
                </c:pt>
                <c:pt idx="9">
                  <c:v>MISSIONE 10 Trasporti e diritto alla mobilità</c:v>
                </c:pt>
                <c:pt idx="10">
                  <c:v>MISSIONE 11 Soccorso civile</c:v>
                </c:pt>
                <c:pt idx="11">
                  <c:v>MISSIONE 12 Diritti sociali, politiche sociali e famiglia</c:v>
                </c:pt>
                <c:pt idx="12">
                  <c:v>MISSIONE 13 Tutela della salute</c:v>
                </c:pt>
                <c:pt idx="13">
                  <c:v>MISSIONE 14 Sviluppo economico e competitività</c:v>
                </c:pt>
                <c:pt idx="14">
                  <c:v>MISSIONE 17 Energia e diversificazione delle fonti energetiche</c:v>
                </c:pt>
              </c:strCache>
            </c:strRef>
          </c:cat>
          <c:val>
            <c:numRef>
              <c:f>'pag. 28V'!$E$5:$E$19</c:f>
              <c:numCache>
                <c:formatCode>General</c:formatCode>
                <c:ptCount val="15"/>
                <c:pt idx="0" formatCode="#,##0">
                  <c:v>738323.83000000042</c:v>
                </c:pt>
                <c:pt idx="2" formatCode="#,##0">
                  <c:v>67682.83</c:v>
                </c:pt>
                <c:pt idx="3" formatCode="#,##0">
                  <c:v>665103.61</c:v>
                </c:pt>
                <c:pt idx="4" formatCode="#,##0">
                  <c:v>850375.08</c:v>
                </c:pt>
                <c:pt idx="5" formatCode="#,##0">
                  <c:v>1690097.52</c:v>
                </c:pt>
                <c:pt idx="7" formatCode="#,##0">
                  <c:v>236226.11000000004</c:v>
                </c:pt>
                <c:pt idx="8" formatCode="#,##0">
                  <c:v>1005696.7899999982</c:v>
                </c:pt>
                <c:pt idx="9" formatCode="#,##0">
                  <c:v>2624416.0299999998</c:v>
                </c:pt>
                <c:pt idx="10" formatCode="#,##0">
                  <c:v>4048.2</c:v>
                </c:pt>
                <c:pt idx="11" formatCode="#,##0">
                  <c:v>548336.57999999856</c:v>
                </c:pt>
                <c:pt idx="12" formatCode="#,##0">
                  <c:v>45192.18</c:v>
                </c:pt>
                <c:pt idx="13" formatCode="#,##0">
                  <c:v>25845.77</c:v>
                </c:pt>
                <c:pt idx="14" formatCode="#,##0">
                  <c:v>21429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425-4402-BCF3-2C6FFBD7BE72}"/>
            </c:ext>
          </c:extLst>
        </c:ser>
        <c:ser>
          <c:idx val="2"/>
          <c:order val="2"/>
          <c:tx>
            <c:strRef>
              <c:f>'pag. 28V'!$F$4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'pag. 28V'!$B$5:$C$19</c:f>
              <c:strCache>
                <c:ptCount val="15"/>
                <c:pt idx="0">
                  <c:v>MISSIONE 01 Servizi istituzionali, generali e di gestione</c:v>
                </c:pt>
                <c:pt idx="1">
                  <c:v>MISSIONE 02 Giustizia</c:v>
                </c:pt>
                <c:pt idx="2">
                  <c:v>MISSIONE 03 Ordine pubblico e sicurezza </c:v>
                </c:pt>
                <c:pt idx="3">
                  <c:v>MISSIONE 04 Istruzione e diritto allo studio</c:v>
                </c:pt>
                <c:pt idx="4">
                  <c:v>MISSIONE 05 Tutela e valorizzazione dei beni e attività culturali</c:v>
                </c:pt>
                <c:pt idx="5">
                  <c:v>MISSIONE 06 Politiche giovanili, sport e tempo libero</c:v>
                </c:pt>
                <c:pt idx="6">
                  <c:v>MISSIONE 07 Turismo</c:v>
                </c:pt>
                <c:pt idx="7">
                  <c:v>MISSIONE 08 Assetto del territorio ed edilizia abitativa</c:v>
                </c:pt>
                <c:pt idx="8">
                  <c:v>MISSIONE 09 Sviluppo sostenibile e tutela del territorio e dell'ambiente</c:v>
                </c:pt>
                <c:pt idx="9">
                  <c:v>MISSIONE 10 Trasporti e diritto alla mobilità</c:v>
                </c:pt>
                <c:pt idx="10">
                  <c:v>MISSIONE 11 Soccorso civile</c:v>
                </c:pt>
                <c:pt idx="11">
                  <c:v>MISSIONE 12 Diritti sociali, politiche sociali e famiglia</c:v>
                </c:pt>
                <c:pt idx="12">
                  <c:v>MISSIONE 13 Tutela della salute</c:v>
                </c:pt>
                <c:pt idx="13">
                  <c:v>MISSIONE 14 Sviluppo economico e competitività</c:v>
                </c:pt>
                <c:pt idx="14">
                  <c:v>MISSIONE 17 Energia e diversificazione delle fonti energetiche</c:v>
                </c:pt>
              </c:strCache>
            </c:strRef>
          </c:cat>
          <c:val>
            <c:numRef>
              <c:f>'pag. 28V'!$F$5:$F$19</c:f>
              <c:numCache>
                <c:formatCode>#,##0</c:formatCode>
                <c:ptCount val="15"/>
                <c:pt idx="0">
                  <c:v>906459.34000000043</c:v>
                </c:pt>
                <c:pt idx="1">
                  <c:v>140872.91</c:v>
                </c:pt>
                <c:pt idx="2">
                  <c:v>208877.47999999998</c:v>
                </c:pt>
                <c:pt idx="3">
                  <c:v>1003799.63</c:v>
                </c:pt>
                <c:pt idx="4">
                  <c:v>223873.61000000004</c:v>
                </c:pt>
                <c:pt idx="5">
                  <c:v>1415385.5</c:v>
                </c:pt>
                <c:pt idx="7">
                  <c:v>38753.159999999996</c:v>
                </c:pt>
                <c:pt idx="8">
                  <c:v>749140.39</c:v>
                </c:pt>
                <c:pt idx="9">
                  <c:v>3337647.07</c:v>
                </c:pt>
                <c:pt idx="10">
                  <c:v>24260.99</c:v>
                </c:pt>
                <c:pt idx="11">
                  <c:v>348236.63999999996</c:v>
                </c:pt>
                <c:pt idx="12">
                  <c:v>70661.8</c:v>
                </c:pt>
                <c:pt idx="13">
                  <c:v>1830</c:v>
                </c:pt>
                <c:pt idx="14">
                  <c:v>15127.4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425-4402-BCF3-2C6FFBD7BE72}"/>
            </c:ext>
          </c:extLst>
        </c:ser>
        <c:ser>
          <c:idx val="3"/>
          <c:order val="3"/>
          <c:tx>
            <c:strRef>
              <c:f>'pag. 28V'!$G$4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'pag. 28V'!$B$5:$C$19</c:f>
              <c:strCache>
                <c:ptCount val="15"/>
                <c:pt idx="0">
                  <c:v>MISSIONE 01 Servizi istituzionali, generali e di gestione</c:v>
                </c:pt>
                <c:pt idx="1">
                  <c:v>MISSIONE 02 Giustizia</c:v>
                </c:pt>
                <c:pt idx="2">
                  <c:v>MISSIONE 03 Ordine pubblico e sicurezza </c:v>
                </c:pt>
                <c:pt idx="3">
                  <c:v>MISSIONE 04 Istruzione e diritto allo studio</c:v>
                </c:pt>
                <c:pt idx="4">
                  <c:v>MISSIONE 05 Tutela e valorizzazione dei beni e attività culturali</c:v>
                </c:pt>
                <c:pt idx="5">
                  <c:v>MISSIONE 06 Politiche giovanili, sport e tempo libero</c:v>
                </c:pt>
                <c:pt idx="6">
                  <c:v>MISSIONE 07 Turismo</c:v>
                </c:pt>
                <c:pt idx="7">
                  <c:v>MISSIONE 08 Assetto del territorio ed edilizia abitativa</c:v>
                </c:pt>
                <c:pt idx="8">
                  <c:v>MISSIONE 09 Sviluppo sostenibile e tutela del territorio e dell'ambiente</c:v>
                </c:pt>
                <c:pt idx="9">
                  <c:v>MISSIONE 10 Trasporti e diritto alla mobilità</c:v>
                </c:pt>
                <c:pt idx="10">
                  <c:v>MISSIONE 11 Soccorso civile</c:v>
                </c:pt>
                <c:pt idx="11">
                  <c:v>MISSIONE 12 Diritti sociali, politiche sociali e famiglia</c:v>
                </c:pt>
                <c:pt idx="12">
                  <c:v>MISSIONE 13 Tutela della salute</c:v>
                </c:pt>
                <c:pt idx="13">
                  <c:v>MISSIONE 14 Sviluppo economico e competitività</c:v>
                </c:pt>
                <c:pt idx="14">
                  <c:v>MISSIONE 17 Energia e diversificazione delle fonti energetiche</c:v>
                </c:pt>
              </c:strCache>
            </c:strRef>
          </c:cat>
          <c:val>
            <c:numRef>
              <c:f>'pag. 28V'!$G$5:$G$19</c:f>
              <c:numCache>
                <c:formatCode>#,##0</c:formatCode>
                <c:ptCount val="15"/>
                <c:pt idx="0">
                  <c:v>1395439.41</c:v>
                </c:pt>
                <c:pt idx="1">
                  <c:v>39679</c:v>
                </c:pt>
                <c:pt idx="2">
                  <c:v>98198</c:v>
                </c:pt>
                <c:pt idx="3">
                  <c:v>1136597</c:v>
                </c:pt>
                <c:pt idx="4">
                  <c:v>827684</c:v>
                </c:pt>
                <c:pt idx="5">
                  <c:v>1468486</c:v>
                </c:pt>
                <c:pt idx="6">
                  <c:v>0</c:v>
                </c:pt>
                <c:pt idx="7">
                  <c:v>55263</c:v>
                </c:pt>
                <c:pt idx="8">
                  <c:v>1463659</c:v>
                </c:pt>
                <c:pt idx="9">
                  <c:v>6314486</c:v>
                </c:pt>
                <c:pt idx="10">
                  <c:v>11983</c:v>
                </c:pt>
                <c:pt idx="11">
                  <c:v>295342</c:v>
                </c:pt>
                <c:pt idx="12">
                  <c:v>52793</c:v>
                </c:pt>
                <c:pt idx="13">
                  <c:v>273064</c:v>
                </c:pt>
                <c:pt idx="14">
                  <c:v>8446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425-4402-BCF3-2C6FFBD7BE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959808"/>
        <c:axId val="83961344"/>
      </c:barChart>
      <c:catAx>
        <c:axId val="839598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it-IT"/>
          </a:p>
        </c:txPr>
        <c:crossAx val="83961344"/>
        <c:crosses val="autoZero"/>
        <c:auto val="1"/>
        <c:lblAlgn val="ctr"/>
        <c:lblOffset val="100"/>
        <c:noMultiLvlLbl val="0"/>
      </c:catAx>
      <c:valAx>
        <c:axId val="83961344"/>
        <c:scaling>
          <c:orientation val="minMax"/>
          <c:max val="7000000"/>
          <c:min val="0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it-IT"/>
          </a:p>
        </c:txPr>
        <c:crossAx val="83959808"/>
        <c:crosses val="autoZero"/>
        <c:crossBetween val="between"/>
        <c:majorUnit val="2000000"/>
      </c:valAx>
    </c:plotArea>
    <c:legend>
      <c:legendPos val="r"/>
      <c:layout>
        <c:manualLayout>
          <c:xMode val="edge"/>
          <c:yMode val="edge"/>
          <c:x val="0.90925550036477165"/>
          <c:y val="0.17560548527357506"/>
          <c:w val="8.4094843986163376E-2"/>
          <c:h val="0.58136454783905811"/>
        </c:manualLayout>
      </c:layout>
      <c:overlay val="0"/>
      <c:txPr>
        <a:bodyPr/>
        <a:lstStyle/>
        <a:p>
          <a:pPr>
            <a:defRPr sz="1400" b="1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36924131806889"/>
          <c:y val="4.9842961548998435E-2"/>
          <c:w val="0.8278228787293066"/>
          <c:h val="0.8376917026785825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1484352569623899E-3"/>
                  <c:y val="-0.4111992325947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C7-46C2-8390-991E8E0D234C}"/>
                </c:ext>
              </c:extLst>
            </c:dLbl>
            <c:dLbl>
              <c:idx val="1"/>
              <c:layout>
                <c:manualLayout>
                  <c:x val="0"/>
                  <c:y val="-0.2412688245323138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C7-46C2-8390-991E8E0D234C}"/>
                </c:ext>
              </c:extLst>
            </c:dLbl>
            <c:dLbl>
              <c:idx val="2"/>
              <c:layout>
                <c:manualLayout>
                  <c:x val="0"/>
                  <c:y val="-0.1897059560704187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C7-46C2-8390-991E8E0D234C}"/>
                </c:ext>
              </c:extLst>
            </c:dLbl>
            <c:dLbl>
              <c:idx val="3"/>
              <c:layout>
                <c:manualLayout>
                  <c:x val="0"/>
                  <c:y val="-0.161718407290818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C7-46C2-8390-991E8E0D234C}"/>
                </c:ext>
              </c:extLst>
            </c:dLbl>
            <c:dLbl>
              <c:idx val="4"/>
              <c:layout>
                <c:manualLayout>
                  <c:x val="1.1484352569623899E-3"/>
                  <c:y val="-0.1911450359643190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1C7-46C2-8390-991E8E0D234C}"/>
                </c:ext>
              </c:extLst>
            </c:dLbl>
            <c:dLbl>
              <c:idx val="5"/>
              <c:layout>
                <c:manualLayout>
                  <c:x val="-4.5937410278495596E-3"/>
                  <c:y val="-0.177481188877383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C7-46C2-8390-991E8E0D23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CV!$I$6:$N$6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CV!$I$7:$N$7</c:f>
              <c:numCache>
                <c:formatCode>#,##0.00</c:formatCode>
                <c:ptCount val="6"/>
                <c:pt idx="0">
                  <c:v>3127314.94</c:v>
                </c:pt>
                <c:pt idx="1">
                  <c:v>1728025.74</c:v>
                </c:pt>
                <c:pt idx="2">
                  <c:v>1276452.97</c:v>
                </c:pt>
                <c:pt idx="3">
                  <c:v>1021879.6699999993</c:v>
                </c:pt>
                <c:pt idx="4">
                  <c:v>1288477.47</c:v>
                </c:pt>
                <c:pt idx="5">
                  <c:v>1153598.54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1C7-46C2-8390-991E8E0D23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084224"/>
        <c:axId val="84085760"/>
      </c:barChart>
      <c:catAx>
        <c:axId val="84084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84085760"/>
        <c:crosses val="autoZero"/>
        <c:auto val="1"/>
        <c:lblAlgn val="ctr"/>
        <c:lblOffset val="100"/>
        <c:noMultiLvlLbl val="0"/>
      </c:catAx>
      <c:valAx>
        <c:axId val="8408576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840842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'pag da 1 a 7V'!$C$49:$C$55</c:f>
              <c:strCache>
                <c:ptCount val="1"/>
                <c:pt idx="0">
                  <c:v>2013 2014 2015 2016 2017 2018 2019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7777777777777964E-2"/>
                  <c:y val="-8.33333333333333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58-4D56-90B7-776C1E7E7AFD}"/>
                </c:ext>
              </c:extLst>
            </c:dLbl>
            <c:dLbl>
              <c:idx val="1"/>
              <c:layout>
                <c:manualLayout>
                  <c:x val="-4.9724999357475257E-2"/>
                  <c:y val="6.19593606876480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58-4D56-90B7-776C1E7E7AFD}"/>
                </c:ext>
              </c:extLst>
            </c:dLbl>
            <c:dLbl>
              <c:idx val="2"/>
              <c:layout>
                <c:manualLayout>
                  <c:x val="-2.7777777777777964E-2"/>
                  <c:y val="7.4074074074074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58-4D56-90B7-776C1E7E7AFD}"/>
                </c:ext>
              </c:extLst>
            </c:dLbl>
            <c:dLbl>
              <c:idx val="3"/>
              <c:layout>
                <c:manualLayout>
                  <c:x val="-4.4224427789703313E-2"/>
                  <c:y val="-6.20149276006302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58-4D56-90B7-776C1E7E7AFD}"/>
                </c:ext>
              </c:extLst>
            </c:dLbl>
            <c:dLbl>
              <c:idx val="4"/>
              <c:layout>
                <c:manualLayout>
                  <c:x val="-3.2288364414775415E-2"/>
                  <c:y val="-7.2798850966348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58-4D56-90B7-776C1E7E7AFD}"/>
                </c:ext>
              </c:extLst>
            </c:dLbl>
            <c:dLbl>
              <c:idx val="5"/>
              <c:layout>
                <c:manualLayout>
                  <c:x val="-3.4818515592495457E-2"/>
                  <c:y val="6.2014739874572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58-4D56-90B7-776C1E7E7AFD}"/>
                </c:ext>
              </c:extLst>
            </c:dLbl>
            <c:dLbl>
              <c:idx val="6"/>
              <c:layout>
                <c:manualLayout>
                  <c:x val="-3.1930692239528803E-2"/>
                  <c:y val="6.19871441441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658-4D56-90B7-776C1E7E7A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5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'pag da 1 a 7V'!$C$49:$C$55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'pag da 1 a 7V'!$D$49:$D$55</c:f>
              <c:numCache>
                <c:formatCode>0.00%</c:formatCode>
                <c:ptCount val="7"/>
                <c:pt idx="0">
                  <c:v>0.39180000000000093</c:v>
                </c:pt>
                <c:pt idx="1">
                  <c:v>0.35460000000000008</c:v>
                </c:pt>
                <c:pt idx="2">
                  <c:v>0.33840000000000087</c:v>
                </c:pt>
                <c:pt idx="3">
                  <c:v>0.34190000000000031</c:v>
                </c:pt>
                <c:pt idx="4">
                  <c:v>0.33030000000000093</c:v>
                </c:pt>
                <c:pt idx="5">
                  <c:v>0.30860000000000032</c:v>
                </c:pt>
                <c:pt idx="6">
                  <c:v>0.30950000000000055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A31-4CB5-8569-5129AD5287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2864"/>
        <c:axId val="82934400"/>
      </c:lineChart>
      <c:catAx>
        <c:axId val="8293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2934400"/>
        <c:crosses val="autoZero"/>
        <c:auto val="1"/>
        <c:lblAlgn val="ctr"/>
        <c:lblOffset val="100"/>
        <c:noMultiLvlLbl val="0"/>
      </c:catAx>
      <c:valAx>
        <c:axId val="82934400"/>
        <c:scaling>
          <c:orientation val="minMax"/>
          <c:max val="0.45"/>
          <c:min val="0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2932864"/>
        <c:crosses val="autoZero"/>
        <c:crossBetween val="between"/>
        <c:majorUnit val="5.0000000000000024E-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'pag da 1 a 7V'!$C$69:$C$75</c:f>
              <c:strCache>
                <c:ptCount val="1"/>
                <c:pt idx="0">
                  <c:v>2013 2014 2015 2016 2017 2018 2019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9444444444444445E-2"/>
                  <c:y val="-7.8703703703703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1C-4D5F-9C5A-0303CF1D34EE}"/>
                </c:ext>
              </c:extLst>
            </c:dLbl>
            <c:dLbl>
              <c:idx val="1"/>
              <c:layout>
                <c:manualLayout>
                  <c:x val="-3.9149288244141572E-2"/>
                  <c:y val="4.3981481481481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1C-4D5F-9C5A-0303CF1D34EE}"/>
                </c:ext>
              </c:extLst>
            </c:dLbl>
            <c:dLbl>
              <c:idx val="2"/>
              <c:layout>
                <c:manualLayout>
                  <c:x val="-4.1666666666666664E-2"/>
                  <c:y val="6.4814814814815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13-4CA3-8E64-03B411C95C7E}"/>
                </c:ext>
              </c:extLst>
            </c:dLbl>
            <c:dLbl>
              <c:idx val="3"/>
              <c:layout>
                <c:manualLayout>
                  <c:x val="-3.7298514232141346E-2"/>
                  <c:y val="-7.6388888888888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1C-4D5F-9C5A-0303CF1D34EE}"/>
                </c:ext>
              </c:extLst>
            </c:dLbl>
            <c:dLbl>
              <c:idx val="4"/>
              <c:layout>
                <c:manualLayout>
                  <c:x val="-2.7256948101900894E-2"/>
                  <c:y val="-9.4907407407407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1C-4D5F-9C5A-0303CF1D34EE}"/>
                </c:ext>
              </c:extLst>
            </c:dLbl>
            <c:dLbl>
              <c:idx val="5"/>
              <c:layout>
                <c:manualLayout>
                  <c:x val="-3.2877666870313869E-2"/>
                  <c:y val="-8.7962962962963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1C-4D5F-9C5A-0303CF1D34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'pag da 1 a 7V'!$C$69:$C$75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'pag da 1 a 7V'!$D$69:$D$75</c:f>
              <c:numCache>
                <c:formatCode>0.00%</c:formatCode>
                <c:ptCount val="7"/>
                <c:pt idx="0">
                  <c:v>0.25080000000000002</c:v>
                </c:pt>
                <c:pt idx="1">
                  <c:v>0.2359000000000003</c:v>
                </c:pt>
                <c:pt idx="2">
                  <c:v>0.23810000000000001</c:v>
                </c:pt>
                <c:pt idx="3">
                  <c:v>0.23139999999999999</c:v>
                </c:pt>
                <c:pt idx="4">
                  <c:v>0.23910000000000001</c:v>
                </c:pt>
                <c:pt idx="5">
                  <c:v>0.25569999999999998</c:v>
                </c:pt>
                <c:pt idx="6">
                  <c:v>0.24720000000000031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E1C-4D5F-9C5A-0303CF1D34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616320"/>
        <c:axId val="82617856"/>
      </c:lineChart>
      <c:catAx>
        <c:axId val="8261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2617856"/>
        <c:crosses val="autoZero"/>
        <c:auto val="1"/>
        <c:lblAlgn val="ctr"/>
        <c:lblOffset val="100"/>
        <c:noMultiLvlLbl val="0"/>
      </c:catAx>
      <c:valAx>
        <c:axId val="82617856"/>
        <c:scaling>
          <c:orientation val="minMax"/>
          <c:max val="0.30000000000000032"/>
          <c:min val="0.1800000000000002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2616320"/>
        <c:crosses val="autoZero"/>
        <c:crossBetween val="between"/>
        <c:majorUnit val="4.0000000000000022E-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03937007874016"/>
          <c:y val="6.758183738120381E-2"/>
          <c:w val="0.8586272965879288"/>
          <c:h val="0.85555113952889195"/>
        </c:manualLayout>
      </c:layout>
      <c:lineChart>
        <c:grouping val="standard"/>
        <c:varyColors val="0"/>
        <c:ser>
          <c:idx val="0"/>
          <c:order val="0"/>
          <c:tx>
            <c:strRef>
              <c:f>'pag da 1 a 7V'!$C$92:$C$98</c:f>
              <c:strCache>
                <c:ptCount val="1"/>
                <c:pt idx="0">
                  <c:v>2013 2014 2015 2016 2017 2018 2019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2996480202177318E-2"/>
                  <c:y val="-5.7820940883715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50-42E0-9747-2EF1187DE4F8}"/>
                </c:ext>
              </c:extLst>
            </c:dLbl>
            <c:dLbl>
              <c:idx val="1"/>
              <c:layout>
                <c:manualLayout>
                  <c:x val="-3.658050552370521E-2"/>
                  <c:y val="-6.5749693148010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50-42E0-9747-2EF1187DE4F8}"/>
                </c:ext>
              </c:extLst>
            </c:dLbl>
            <c:dLbl>
              <c:idx val="2"/>
              <c:layout>
                <c:manualLayout>
                  <c:x val="-3.445436028523001E-2"/>
                  <c:y val="7.4002235668537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50-42E0-9747-2EF1187DE4F8}"/>
                </c:ext>
              </c:extLst>
            </c:dLbl>
            <c:dLbl>
              <c:idx val="3"/>
              <c:layout>
                <c:manualLayout>
                  <c:x val="-3.8529955022987741E-2"/>
                  <c:y val="4.6224391943630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B50-42E0-9747-2EF1187DE4F8}"/>
                </c:ext>
              </c:extLst>
            </c:dLbl>
            <c:dLbl>
              <c:idx val="4"/>
              <c:layout>
                <c:manualLayout>
                  <c:x val="-3.0086142444999794E-2"/>
                  <c:y val="6.0409984573850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50-42E0-9747-2EF1187DE4F8}"/>
                </c:ext>
              </c:extLst>
            </c:dLbl>
            <c:dLbl>
              <c:idx val="5"/>
              <c:layout>
                <c:manualLayout>
                  <c:x val="-3.4608992429475849E-2"/>
                  <c:y val="-5.6472453995942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B50-42E0-9747-2EF1187DE4F8}"/>
                </c:ext>
              </c:extLst>
            </c:dLbl>
            <c:dLbl>
              <c:idx val="6"/>
              <c:layout>
                <c:manualLayout>
                  <c:x val="-2.6121052661594136E-2"/>
                  <c:y val="-5.5663434912406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CE-427D-A835-C49E41E814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'pag da 1 a 7V'!$C$92:$C$98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'pag da 1 a 7V'!$D$92:$D$98</c:f>
              <c:numCache>
                <c:formatCode>0.00</c:formatCode>
                <c:ptCount val="7"/>
                <c:pt idx="0">
                  <c:v>99.33</c:v>
                </c:pt>
                <c:pt idx="1">
                  <c:v>98.79</c:v>
                </c:pt>
                <c:pt idx="2">
                  <c:v>101.92</c:v>
                </c:pt>
                <c:pt idx="3">
                  <c:v>95.42</c:v>
                </c:pt>
                <c:pt idx="4">
                  <c:v>92.55</c:v>
                </c:pt>
                <c:pt idx="5">
                  <c:v>97.14</c:v>
                </c:pt>
                <c:pt idx="6">
                  <c:v>97.149999999999991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B50-42E0-9747-2EF1187DE4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696832"/>
        <c:axId val="82706816"/>
      </c:lineChart>
      <c:catAx>
        <c:axId val="8269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2706816"/>
        <c:crosses val="autoZero"/>
        <c:auto val="1"/>
        <c:lblAlgn val="ctr"/>
        <c:lblOffset val="100"/>
        <c:noMultiLvlLbl val="0"/>
      </c:catAx>
      <c:valAx>
        <c:axId val="82706816"/>
        <c:scaling>
          <c:orientation val="minMax"/>
          <c:max val="110"/>
          <c:min val="8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269683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'pag da 1 a 7V'!$C$112:$C$118</c:f>
              <c:strCache>
                <c:ptCount val="1"/>
                <c:pt idx="0">
                  <c:v>2013 2014 2015 2016 2017 2018 2019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6017601084060579E-2"/>
                  <c:y val="5.3138021455865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57-4A73-B02F-E7F77AD010EC}"/>
                </c:ext>
              </c:extLst>
            </c:dLbl>
            <c:dLbl>
              <c:idx val="1"/>
              <c:layout>
                <c:manualLayout>
                  <c:x val="-4.0511565261343717E-2"/>
                  <c:y val="-6.7026961424310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57-4A73-B02F-E7F77AD010EC}"/>
                </c:ext>
              </c:extLst>
            </c:dLbl>
            <c:dLbl>
              <c:idx val="2"/>
              <c:layout>
                <c:manualLayout>
                  <c:x val="-3.9328947030250069E-2"/>
                  <c:y val="-5.9938876159863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57-4A73-B02F-E7F77AD010EC}"/>
                </c:ext>
              </c:extLst>
            </c:dLbl>
            <c:dLbl>
              <c:idx val="3"/>
              <c:layout>
                <c:manualLayout>
                  <c:x val="-3.7816313128999364E-2"/>
                  <c:y val="-5.9979698941182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57-4A73-B02F-E7F77AD010EC}"/>
                </c:ext>
              </c:extLst>
            </c:dLbl>
            <c:dLbl>
              <c:idx val="4"/>
              <c:layout>
                <c:manualLayout>
                  <c:x val="-3.5946100172047669E-2"/>
                  <c:y val="7.0800310400247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57-4A73-B02F-E7F77AD010EC}"/>
                </c:ext>
              </c:extLst>
            </c:dLbl>
            <c:dLbl>
              <c:idx val="5"/>
              <c:layout>
                <c:manualLayout>
                  <c:x val="-3.4405902885253276E-2"/>
                  <c:y val="7.6368390662984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57-4A73-B02F-E7F77AD010EC}"/>
                </c:ext>
              </c:extLst>
            </c:dLbl>
            <c:dLbl>
              <c:idx val="6"/>
              <c:layout>
                <c:manualLayout>
                  <c:x val="-3.5478546932809794E-2"/>
                  <c:y val="-5.6048575432041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AA-4705-A091-0222050151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'pag da 1 a 7V'!$C$112:$C$118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'pag da 1 a 7V'!$D$112:$D$118</c:f>
              <c:numCache>
                <c:formatCode>0.00</c:formatCode>
                <c:ptCount val="7"/>
                <c:pt idx="0">
                  <c:v>33.74</c:v>
                </c:pt>
                <c:pt idx="1">
                  <c:v>121</c:v>
                </c:pt>
                <c:pt idx="2">
                  <c:v>174.8</c:v>
                </c:pt>
                <c:pt idx="3">
                  <c:v>202</c:v>
                </c:pt>
                <c:pt idx="4">
                  <c:v>159</c:v>
                </c:pt>
                <c:pt idx="5">
                  <c:v>158.72999999999999</c:v>
                </c:pt>
                <c:pt idx="6">
                  <c:v>235.98000000000027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C57-4A73-B02F-E7F77AD010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764928"/>
        <c:axId val="82766464"/>
      </c:lineChart>
      <c:catAx>
        <c:axId val="8276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2766464"/>
        <c:crosses val="autoZero"/>
        <c:auto val="1"/>
        <c:lblAlgn val="ctr"/>
        <c:lblOffset val="100"/>
        <c:noMultiLvlLbl val="0"/>
      </c:catAx>
      <c:valAx>
        <c:axId val="82766464"/>
        <c:scaling>
          <c:orientation val="minMax"/>
          <c:max val="2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2764928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'pag da 1 a 7V'!$C$135:$C$141</c:f>
              <c:strCache>
                <c:ptCount val="1"/>
                <c:pt idx="0">
                  <c:v>2013 2014 2015 2016 2017 2018 2019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329086866667165E-2"/>
                  <c:y val="-4.6115973357980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E2-42E5-AD3C-17E234A05C02}"/>
                </c:ext>
              </c:extLst>
            </c:dLbl>
            <c:dLbl>
              <c:idx val="1"/>
              <c:layout>
                <c:manualLayout>
                  <c:x val="-4.8194287973857192E-2"/>
                  <c:y val="8.0506179162668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7E2-42E5-AD3C-17E234A05C02}"/>
                </c:ext>
              </c:extLst>
            </c:dLbl>
            <c:dLbl>
              <c:idx val="2"/>
              <c:layout>
                <c:manualLayout>
                  <c:x val="-4.7742906597629003E-2"/>
                  <c:y val="8.3633702885431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E2-42E5-AD3C-17E234A05C02}"/>
                </c:ext>
              </c:extLst>
            </c:dLbl>
            <c:dLbl>
              <c:idx val="3"/>
              <c:layout>
                <c:manualLayout>
                  <c:x val="-4.3005267359530912E-2"/>
                  <c:y val="-6.3070959098658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7E2-42E5-AD3C-17E234A05C02}"/>
                </c:ext>
              </c:extLst>
            </c:dLbl>
            <c:dLbl>
              <c:idx val="4"/>
              <c:layout>
                <c:manualLayout>
                  <c:x val="-4.8560802190505237E-2"/>
                  <c:y val="5.9282443881268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7E2-42E5-AD3C-17E234A05C02}"/>
                </c:ext>
              </c:extLst>
            </c:dLbl>
            <c:dLbl>
              <c:idx val="5"/>
              <c:layout>
                <c:manualLayout>
                  <c:x val="-3.0555555555555582E-2"/>
                  <c:y val="7.4074074074074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7E2-42E5-AD3C-17E234A05C02}"/>
                </c:ext>
              </c:extLst>
            </c:dLbl>
            <c:dLbl>
              <c:idx val="6"/>
              <c:layout>
                <c:manualLayout>
                  <c:x val="-3.434788447621108E-2"/>
                  <c:y val="5.8621452386640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FD-4565-8FCC-2B04DFB606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'pag da 1 a 7V'!$C$135:$C$141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'pag da 1 a 7V'!$D$135:$D$141</c:f>
              <c:numCache>
                <c:formatCode>#,##0.00</c:formatCode>
                <c:ptCount val="7"/>
                <c:pt idx="0">
                  <c:v>1608.58</c:v>
                </c:pt>
                <c:pt idx="1">
                  <c:v>1425.21</c:v>
                </c:pt>
                <c:pt idx="2">
                  <c:v>1234.53</c:v>
                </c:pt>
                <c:pt idx="3">
                  <c:v>1246.43</c:v>
                </c:pt>
                <c:pt idx="4">
                  <c:v>1005.6800000000005</c:v>
                </c:pt>
                <c:pt idx="5">
                  <c:v>924.13</c:v>
                </c:pt>
                <c:pt idx="6">
                  <c:v>818.43999999999949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7E2-42E5-AD3C-17E234A05C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841984"/>
        <c:axId val="82843520"/>
      </c:lineChart>
      <c:catAx>
        <c:axId val="8284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2843520"/>
        <c:crosses val="autoZero"/>
        <c:auto val="1"/>
        <c:lblAlgn val="ctr"/>
        <c:lblOffset val="100"/>
        <c:noMultiLvlLbl val="0"/>
      </c:catAx>
      <c:valAx>
        <c:axId val="82843520"/>
        <c:scaling>
          <c:orientation val="minMax"/>
          <c:min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2841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670550943424523"/>
          <c:y val="0.10137448801329006"/>
          <c:w val="0.41133323433517599"/>
          <c:h val="0.70433251261935692"/>
        </c:manualLayout>
      </c:layout>
      <c:pieChart>
        <c:varyColors val="1"/>
        <c:ser>
          <c:idx val="0"/>
          <c:order val="0"/>
          <c:tx>
            <c:strRef>
              <c:f>'pag 9-10-15V'!$C$29:$C$31</c:f>
              <c:strCache>
                <c:ptCount val="1"/>
                <c:pt idx="0">
                  <c:v>I Entrate tributarie II Entrate da trasferimenti III Entrate extratributarie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0CF-4E4C-B7EF-78CE0B50D16B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0CF-4E4C-B7EF-78CE0B50D16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CF-4E4C-B7EF-78CE0B50D16B}"/>
              </c:ext>
            </c:extLst>
          </c:dPt>
          <c:dLbls>
            <c:dLbl>
              <c:idx val="0"/>
              <c:layout>
                <c:manualLayout>
                  <c:x val="0.10327377324324936"/>
                  <c:y val="0.17060342128135939"/>
                </c:manualLayout>
              </c:layout>
              <c:tx>
                <c:rich>
                  <a:bodyPr/>
                  <a:lstStyle/>
                  <a:p>
                    <a:r>
                      <a:rPr lang="it-IT" sz="1200" dirty="0"/>
                      <a:t>I </a:t>
                    </a:r>
                    <a:r>
                      <a:rPr lang="it-IT" sz="1200" dirty="0" err="1"/>
                      <a:t>Entrate</a:t>
                    </a:r>
                    <a:r>
                      <a:rPr lang="it-IT" sz="1200" dirty="0"/>
                      <a:t> </a:t>
                    </a:r>
                    <a:r>
                      <a:rPr lang="it-IT" sz="1200" dirty="0" err="1"/>
                      <a:t>tributarie</a:t>
                    </a:r>
                    <a:endParaRPr lang="it-IT" sz="1200" dirty="0"/>
                  </a:p>
                  <a:p>
                    <a:r>
                      <a:rPr lang="it-IT" sz="1200" dirty="0"/>
                      <a:t>28.172.642,96 </a:t>
                    </a:r>
                  </a:p>
                  <a:p>
                    <a:r>
                      <a:rPr lang="it-IT" sz="1200" dirty="0"/>
                      <a:t>31%</a:t>
                    </a:r>
                  </a:p>
                  <a:p>
                    <a:r>
                      <a:rPr lang="it-IT" sz="1200" dirty="0">
                        <a:solidFill>
                          <a:schemeClr val="accent1"/>
                        </a:solidFill>
                      </a:rPr>
                      <a:t>32% - 2018</a:t>
                    </a:r>
                  </a:p>
                  <a:p>
                    <a:r>
                      <a:rPr lang="it-IT" sz="1200" dirty="0">
                        <a:solidFill>
                          <a:schemeClr val="accent1"/>
                        </a:solidFill>
                      </a:rPr>
                      <a:t>33</a:t>
                    </a:r>
                    <a:r>
                      <a:rPr lang="it-IT" sz="1200" b="1" i="0" baseline="0" dirty="0">
                        <a:solidFill>
                          <a:schemeClr val="accent1"/>
                        </a:solidFill>
                        <a:effectLst/>
                      </a:rPr>
                      <a:t>% - 2017 </a:t>
                    </a:r>
                    <a:endParaRPr lang="it-IT" sz="1200" dirty="0">
                      <a:solidFill>
                        <a:schemeClr val="accent1"/>
                      </a:solidFill>
                      <a:effectLst/>
                    </a:endParaRPr>
                  </a:p>
                  <a:p>
                    <a:r>
                      <a:rPr lang="it-IT" sz="1200" b="1" i="0" baseline="0" dirty="0">
                        <a:solidFill>
                          <a:schemeClr val="accent1"/>
                        </a:solidFill>
                        <a:effectLst/>
                      </a:rPr>
                      <a:t>32% - 2016 </a:t>
                    </a:r>
                    <a:endParaRPr lang="it-IT" sz="1200" dirty="0">
                      <a:solidFill>
                        <a:schemeClr val="accent1"/>
                      </a:solidFill>
                      <a:effectLst/>
                    </a:endParaRPr>
                  </a:p>
                  <a:p>
                    <a:r>
                      <a:rPr lang="it-IT" sz="1200" b="1" i="0" baseline="0" dirty="0">
                        <a:solidFill>
                          <a:schemeClr val="accent1"/>
                        </a:solidFill>
                        <a:effectLst/>
                      </a:rPr>
                      <a:t>33% - 2015</a:t>
                    </a:r>
                    <a:endParaRPr lang="it-IT" sz="1200" dirty="0">
                      <a:solidFill>
                        <a:schemeClr val="accent1"/>
                      </a:solidFill>
                      <a:effectLst/>
                    </a:endParaRPr>
                  </a:p>
                  <a:p>
                    <a:endParaRPr lang="it-IT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0CF-4E4C-B7EF-78CE0B50D16B}"/>
                </c:ext>
              </c:extLst>
            </c:dLbl>
            <c:dLbl>
              <c:idx val="1"/>
              <c:layout>
                <c:manualLayout>
                  <c:x val="-0.21747256987808922"/>
                  <c:y val="-8.8155612809822842E-2"/>
                </c:manualLayout>
              </c:layout>
              <c:tx>
                <c:rich>
                  <a:bodyPr/>
                  <a:lstStyle/>
                  <a:p>
                    <a:r>
                      <a:rPr lang="it-IT" sz="1200" dirty="0"/>
                      <a:t>II </a:t>
                    </a:r>
                    <a:r>
                      <a:rPr lang="it-IT" sz="1200" dirty="0" err="1"/>
                      <a:t>Entrate</a:t>
                    </a:r>
                    <a:r>
                      <a:rPr lang="it-IT" sz="1200" dirty="0"/>
                      <a:t> </a:t>
                    </a:r>
                    <a:r>
                      <a:rPr lang="it-IT" sz="1200" dirty="0" err="1"/>
                      <a:t>da</a:t>
                    </a:r>
                    <a:r>
                      <a:rPr lang="it-IT" sz="1200" dirty="0"/>
                      <a:t> </a:t>
                    </a:r>
                    <a:r>
                      <a:rPr lang="it-IT" sz="1200" dirty="0" err="1"/>
                      <a:t>trasferimenti</a:t>
                    </a:r>
                    <a:endParaRPr lang="it-IT" sz="1200" dirty="0"/>
                  </a:p>
                  <a:p>
                    <a:r>
                      <a:rPr lang="it-IT" sz="1200" dirty="0"/>
                      <a:t>42.259.711,19</a:t>
                    </a:r>
                  </a:p>
                  <a:p>
                    <a:r>
                      <a:rPr lang="it-IT" sz="1200" dirty="0"/>
                      <a:t>47%</a:t>
                    </a:r>
                  </a:p>
                  <a:p>
                    <a:r>
                      <a: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45% - 2018</a:t>
                    </a:r>
                  </a:p>
                  <a:p>
                    <a:r>
                      <a:rPr lang="it-IT" sz="1200" b="1" i="0" baseline="0" dirty="0">
                        <a:solidFill>
                          <a:schemeClr val="accent1"/>
                        </a:solidFill>
                        <a:effectLst/>
                      </a:rPr>
                      <a:t>49% - 2017 </a:t>
                    </a:r>
                    <a:endParaRPr lang="it-IT" sz="1200" dirty="0">
                      <a:solidFill>
                        <a:schemeClr val="accent1"/>
                      </a:solidFill>
                      <a:effectLst/>
                    </a:endParaRPr>
                  </a:p>
                  <a:p>
                    <a:r>
                      <a:rPr lang="it-IT" sz="1200" b="1" i="0" baseline="0" dirty="0">
                        <a:solidFill>
                          <a:schemeClr val="accent1"/>
                        </a:solidFill>
                        <a:effectLst/>
                      </a:rPr>
                      <a:t>50% - 2016 </a:t>
                    </a:r>
                    <a:endParaRPr lang="it-IT" sz="1200" dirty="0">
                      <a:solidFill>
                        <a:schemeClr val="accent1"/>
                      </a:solidFill>
                      <a:effectLst/>
                    </a:endParaRPr>
                  </a:p>
                  <a:p>
                    <a:r>
                      <a:rPr lang="it-IT" sz="1200" b="1" i="0" baseline="0" dirty="0">
                        <a:solidFill>
                          <a:schemeClr val="accent1"/>
                        </a:solidFill>
                        <a:effectLst/>
                      </a:rPr>
                      <a:t>46% - 2015</a:t>
                    </a:r>
                    <a:endParaRPr lang="it-IT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0CF-4E4C-B7EF-78CE0B50D16B}"/>
                </c:ext>
              </c:extLst>
            </c:dLbl>
            <c:dLbl>
              <c:idx val="2"/>
              <c:layout>
                <c:manualLayout>
                  <c:x val="-0.11861131046998732"/>
                  <c:y val="4.0317861002265191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III </a:t>
                    </a:r>
                    <a:r>
                      <a:rPr lang="en-US" sz="1200" dirty="0" err="1"/>
                      <a:t>Entrate</a:t>
                    </a:r>
                    <a:r>
                      <a:rPr lang="en-US" sz="1200" dirty="0"/>
                      <a:t> </a:t>
                    </a:r>
                    <a:r>
                      <a:rPr lang="en-US" sz="1200" dirty="0" err="1"/>
                      <a:t>extratributarie</a:t>
                    </a:r>
                    <a:endParaRPr lang="en-US" sz="1200" dirty="0"/>
                  </a:p>
                  <a:p>
                    <a:r>
                      <a:rPr lang="en-US" sz="1200" dirty="0"/>
                      <a:t>19.432.204,92</a:t>
                    </a:r>
                  </a:p>
                  <a:p>
                    <a:r>
                      <a:rPr lang="en-US" sz="1200"/>
                      <a:t>22%</a:t>
                    </a:r>
                    <a:endParaRPr lang="en-US" sz="1200" dirty="0"/>
                  </a:p>
                  <a:p>
                    <a:r>
                      <a:rPr lang="en-US" sz="1200" b="1" i="0" u="none" strike="noStrike" baseline="0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23% - 2018</a:t>
                    </a:r>
                  </a:p>
                  <a:p>
                    <a:r>
                      <a:rPr lang="en-US" sz="1200" dirty="0">
                        <a:solidFill>
                          <a:schemeClr val="accent1"/>
                        </a:solidFill>
                      </a:rPr>
                      <a:t>18% - 2017 </a:t>
                    </a:r>
                  </a:p>
                  <a:p>
                    <a:r>
                      <a:rPr lang="en-US" sz="1200" dirty="0">
                        <a:solidFill>
                          <a:schemeClr val="accent1"/>
                        </a:solidFill>
                      </a:rPr>
                      <a:t>18% - 2016 </a:t>
                    </a:r>
                  </a:p>
                  <a:p>
                    <a:r>
                      <a:rPr lang="en-US" sz="1200" dirty="0">
                        <a:solidFill>
                          <a:schemeClr val="accent1"/>
                        </a:solidFill>
                      </a:rPr>
                      <a:t>21% - 2015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0CF-4E4C-B7EF-78CE0B50D1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'pag 9-10-15V'!$C$29:$C$31</c:f>
              <c:strCache>
                <c:ptCount val="3"/>
                <c:pt idx="0">
                  <c:v>I Entrate tributarie</c:v>
                </c:pt>
                <c:pt idx="1">
                  <c:v>II Entrate da trasferimenti</c:v>
                </c:pt>
                <c:pt idx="2">
                  <c:v>III Entrate extratributarie</c:v>
                </c:pt>
              </c:strCache>
            </c:strRef>
          </c:cat>
          <c:val>
            <c:numRef>
              <c:f>'pag 9-10-15V'!$D$29:$D$31</c:f>
              <c:numCache>
                <c:formatCode>#,##0.00</c:formatCode>
                <c:ptCount val="3"/>
                <c:pt idx="0" formatCode="#,##0.00_ ;\-#,##0.00\ ">
                  <c:v>28172642.959999997</c:v>
                </c:pt>
                <c:pt idx="1">
                  <c:v>42259711.190000013</c:v>
                </c:pt>
                <c:pt idx="2">
                  <c:v>19432204.920000002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CF-4E4C-B7EF-78CE0B50D1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2016</c:v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chemeClr val="bg1"/>
                        </a:solidFill>
                      </a:rPr>
                      <a:t>2</a:t>
                    </a:r>
                    <a:r>
                      <a:rPr lang="en-US"/>
                      <a:t>7,6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30B-4C61-BD1D-EC6DD5E9537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chemeClr val="bg1"/>
                        </a:solidFill>
                      </a:rPr>
                      <a:t>4</a:t>
                    </a:r>
                    <a:r>
                      <a:rPr lang="en-US" sz="1400" dirty="0"/>
                      <a:t>3,0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30B-4C61-BD1D-EC6DD5E9537B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en-US"/>
                      <a:t>5,1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30B-4C61-BD1D-EC6DD5E9537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'pag 10-11-16V'!$C$46:$C$48</c:f>
              <c:strCache>
                <c:ptCount val="3"/>
                <c:pt idx="0">
                  <c:v>I Entrate tributarie</c:v>
                </c:pt>
                <c:pt idx="1">
                  <c:v>II Entrate da trasferimenti</c:v>
                </c:pt>
                <c:pt idx="2">
                  <c:v>III Entrate extratributarie</c:v>
                </c:pt>
              </c:strCache>
            </c:strRef>
          </c:cat>
          <c:val>
            <c:numRef>
              <c:f>'pag 10-11-16V'!$D$46:$D$48</c:f>
              <c:numCache>
                <c:formatCode>#,##0_ ;\-#,##0\ </c:formatCode>
                <c:ptCount val="3"/>
                <c:pt idx="0">
                  <c:v>27646866</c:v>
                </c:pt>
                <c:pt idx="1">
                  <c:v>42990010</c:v>
                </c:pt>
                <c:pt idx="2">
                  <c:v>15075388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30B-4C61-BD1D-EC6DD5E9537B}"/>
            </c:ext>
          </c:extLst>
        </c:ser>
        <c:ser>
          <c:idx val="1"/>
          <c:order val="1"/>
          <c:tx>
            <c:v>2017</c:v>
          </c:tx>
          <c:spPr>
            <a:solidFill>
              <a:srgbClr val="09BDE7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chemeClr val="bg1"/>
                        </a:solidFill>
                      </a:rPr>
                      <a:t>2</a:t>
                    </a:r>
                    <a:r>
                      <a:rPr lang="en-US"/>
                      <a:t>7,2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30B-4C61-BD1D-EC6DD5E9537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chemeClr val="bg1"/>
                        </a:solidFill>
                      </a:rPr>
                      <a:t>4</a:t>
                    </a:r>
                    <a:r>
                      <a:rPr lang="en-US"/>
                      <a:t>0,4 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30B-4C61-BD1D-EC6DD5E9537B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en-US"/>
                      <a:t>5,2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930B-4C61-BD1D-EC6DD5E953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'pag 10-11-16V'!$C$46:$C$48</c:f>
              <c:strCache>
                <c:ptCount val="3"/>
                <c:pt idx="0">
                  <c:v>I Entrate tributarie</c:v>
                </c:pt>
                <c:pt idx="1">
                  <c:v>II Entrate da trasferimenti</c:v>
                </c:pt>
                <c:pt idx="2">
                  <c:v>III Entrate extratributarie</c:v>
                </c:pt>
              </c:strCache>
            </c:strRef>
          </c:cat>
          <c:val>
            <c:numRef>
              <c:f>'pag 10-11-16V'!$E$46:$E$48</c:f>
              <c:numCache>
                <c:formatCode>#,##0_ ;\-#,##0\ </c:formatCode>
                <c:ptCount val="3"/>
                <c:pt idx="0">
                  <c:v>27232091</c:v>
                </c:pt>
                <c:pt idx="1">
                  <c:v>40355137</c:v>
                </c:pt>
                <c:pt idx="2">
                  <c:v>15164965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30B-4C61-BD1D-EC6DD5E9537B}"/>
            </c:ext>
          </c:extLst>
        </c:ser>
        <c:ser>
          <c:idx val="2"/>
          <c:order val="2"/>
          <c:tx>
            <c:v>2018</c:v>
          </c:tx>
          <c:spPr>
            <a:solidFill>
              <a:srgbClr val="97F3A6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chemeClr val="bg1"/>
                        </a:solidFill>
                      </a:rPr>
                      <a:t>2</a:t>
                    </a:r>
                    <a:r>
                      <a:rPr lang="en-US"/>
                      <a:t>8,9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30B-4C61-BD1D-EC6DD5E9537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chemeClr val="bg1"/>
                        </a:solidFill>
                      </a:rPr>
                      <a:t>4</a:t>
                    </a:r>
                    <a:r>
                      <a:rPr lang="en-US"/>
                      <a:t>0,6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930B-4C61-BD1D-EC6DD5E9537B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en-US"/>
                      <a:t>9,8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930B-4C61-BD1D-EC6DD5E953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'pag 10-11-16V'!$C$46:$C$48</c:f>
              <c:strCache>
                <c:ptCount val="3"/>
                <c:pt idx="0">
                  <c:v>I Entrate tributarie</c:v>
                </c:pt>
                <c:pt idx="1">
                  <c:v>II Entrate da trasferimenti</c:v>
                </c:pt>
                <c:pt idx="2">
                  <c:v>III Entrate extratributarie</c:v>
                </c:pt>
              </c:strCache>
            </c:strRef>
          </c:cat>
          <c:val>
            <c:numRef>
              <c:f>'pag 10-11-16V'!$F$46:$F$48</c:f>
              <c:numCache>
                <c:formatCode>#,##0_ ;\-#,##0\ </c:formatCode>
                <c:ptCount val="3"/>
                <c:pt idx="0">
                  <c:v>28908456</c:v>
                </c:pt>
                <c:pt idx="1">
                  <c:v>40615012</c:v>
                </c:pt>
                <c:pt idx="2">
                  <c:v>19831319.16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930B-4C61-BD1D-EC6DD5E9537B}"/>
            </c:ext>
          </c:extLst>
        </c:ser>
        <c:ser>
          <c:idx val="3"/>
          <c:order val="3"/>
          <c:tx>
            <c:v>2019</c:v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chemeClr val="bg1"/>
                        </a:solidFill>
                      </a:rPr>
                      <a:t>2</a:t>
                    </a:r>
                    <a:r>
                      <a:rPr lang="en-US"/>
                      <a:t>8,2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930B-4C61-BD1D-EC6DD5E9537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chemeClr val="bg1"/>
                        </a:solidFill>
                      </a:rPr>
                      <a:t>4</a:t>
                    </a:r>
                    <a:r>
                      <a:rPr lang="en-US"/>
                      <a:t>2,3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930B-4C61-BD1D-EC6DD5E9537B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en-US"/>
                      <a:t>9,4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930B-4C61-BD1D-EC6DD5E953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'pag 10-11-16V'!$G$46:$G$48</c:f>
              <c:numCache>
                <c:formatCode>#,##0_ ;\-#,##0\ </c:formatCode>
                <c:ptCount val="3"/>
                <c:pt idx="0">
                  <c:v>28172642.959999997</c:v>
                </c:pt>
                <c:pt idx="1">
                  <c:v>42259711.190000013</c:v>
                </c:pt>
                <c:pt idx="2">
                  <c:v>19432204.920000002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930B-4C61-BD1D-EC6DD5E953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348096"/>
        <c:axId val="83370368"/>
      </c:barChart>
      <c:catAx>
        <c:axId val="83348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83370368"/>
        <c:crosses val="autoZero"/>
        <c:auto val="1"/>
        <c:lblAlgn val="ctr"/>
        <c:lblOffset val="100"/>
        <c:noMultiLvlLbl val="0"/>
      </c:catAx>
      <c:valAx>
        <c:axId val="83370368"/>
        <c:scaling>
          <c:orientation val="minMax"/>
          <c:min val="1000000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83348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1637659211164857"/>
          <c:y val="0.16031160566181868"/>
          <c:w val="7.6576538252109985E-2"/>
          <c:h val="0.51006699152830959"/>
        </c:manualLayout>
      </c:layout>
      <c:overlay val="0"/>
      <c:txPr>
        <a:bodyPr/>
        <a:lstStyle/>
        <a:p>
          <a:pPr>
            <a:defRPr sz="1800" b="1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0.09743</cdr:x>
      <cdr:y>0.67054</cdr:y>
    </cdr:from>
    <cdr:to>
      <cdr:x>0.52623</cdr:x>
      <cdr:y>0.85576</cdr:y>
    </cdr:to>
    <cdr:sp macro="" textlink="">
      <cdr:nvSpPr>
        <cdr:cNvPr id="3" name="CasellaDiTesto 4">
          <a:extLst xmlns:a="http://schemas.openxmlformats.org/drawingml/2006/main">
            <a:ext uri="{FF2B5EF4-FFF2-40B4-BE49-F238E27FC236}">
              <a16:creationId xmlns="" xmlns:a16="http://schemas.microsoft.com/office/drawing/2014/main" id="{4390E3F2-3CC1-4921-8DEF-87D9500664C0}"/>
            </a:ext>
          </a:extLst>
        </cdr:cNvPr>
        <cdr:cNvSpPr txBox="1"/>
      </cdr:nvSpPr>
      <cdr:spPr>
        <a:xfrm xmlns:a="http://schemas.openxmlformats.org/drawingml/2006/main">
          <a:off x="1031358" y="3678865"/>
          <a:ext cx="4538900" cy="101616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it-IT" b="1" dirty="0">
              <a:solidFill>
                <a:srgbClr val="FF0000"/>
              </a:solidFill>
            </a:rPr>
            <a:t>Incidenza</a:t>
          </a:r>
          <a:r>
            <a:rPr lang="it-IT" sz="1800" b="1" dirty="0">
              <a:solidFill>
                <a:srgbClr val="FF0000"/>
              </a:solidFill>
            </a:rPr>
            <a:t> spesa personale</a:t>
          </a:r>
        </a:p>
        <a:p xmlns:a="http://schemas.openxmlformats.org/drawingml/2006/main">
          <a:r>
            <a:rPr lang="it-IT" sz="1800" u="sng" dirty="0"/>
            <a:t>Spese personale con </a:t>
          </a:r>
          <a:r>
            <a:rPr lang="it-IT" sz="1800" u="sng" dirty="0" err="1"/>
            <a:t>irap</a:t>
          </a:r>
          <a:r>
            <a:rPr lang="it-IT" sz="1800" u="sng" dirty="0"/>
            <a:t> </a:t>
          </a:r>
        </a:p>
        <a:p xmlns:a="http://schemas.openxmlformats.org/drawingml/2006/main">
          <a:r>
            <a:rPr lang="it-IT" sz="1800" dirty="0"/>
            <a:t>Spese correnti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0.26726</cdr:x>
      <cdr:y>0.14529</cdr:y>
    </cdr:from>
    <cdr:to>
      <cdr:x>0.34116</cdr:x>
      <cdr:y>0.21794</cdr:y>
    </cdr:to>
    <cdr:cxnSp macro="">
      <cdr:nvCxnSpPr>
        <cdr:cNvPr id="5" name="Connettore 1 4">
          <a:extLst xmlns:a="http://schemas.openxmlformats.org/drawingml/2006/main">
            <a:ext uri="{FF2B5EF4-FFF2-40B4-BE49-F238E27FC236}">
              <a16:creationId xmlns="" xmlns:a16="http://schemas.microsoft.com/office/drawing/2014/main" id="{4DDA4BAD-C02D-480E-88DB-B0E18F12A8D6}"/>
            </a:ext>
          </a:extLst>
        </cdr:cNvPr>
        <cdr:cNvCxnSpPr/>
      </cdr:nvCxnSpPr>
      <cdr:spPr>
        <a:xfrm xmlns:a="http://schemas.openxmlformats.org/drawingml/2006/main">
          <a:off x="1430801" y="454270"/>
          <a:ext cx="395654" cy="22713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0.67783</cdr:x>
      <cdr:y>0.27653</cdr:y>
    </cdr:from>
    <cdr:to>
      <cdr:x>0.75995</cdr:x>
      <cdr:y>0.27887</cdr:y>
    </cdr:to>
    <cdr:cxnSp macro="">
      <cdr:nvCxnSpPr>
        <cdr:cNvPr id="7" name="Connettore 1 6">
          <a:extLst xmlns:a="http://schemas.openxmlformats.org/drawingml/2006/main">
            <a:ext uri="{FF2B5EF4-FFF2-40B4-BE49-F238E27FC236}">
              <a16:creationId xmlns="" xmlns:a16="http://schemas.microsoft.com/office/drawing/2014/main" id="{D8F02B47-55E7-43A7-8ACA-9041876FAD03}"/>
            </a:ext>
          </a:extLst>
        </cdr:cNvPr>
        <cdr:cNvCxnSpPr/>
      </cdr:nvCxnSpPr>
      <cdr:spPr>
        <a:xfrm xmlns:a="http://schemas.openxmlformats.org/drawingml/2006/main" flipH="1">
          <a:off x="3628878" y="864578"/>
          <a:ext cx="439616" cy="732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0.25631</cdr:x>
      <cdr:y>0.7171</cdr:y>
    </cdr:from>
    <cdr:to>
      <cdr:x>0.35348</cdr:x>
      <cdr:y>0.7171</cdr:y>
    </cdr:to>
    <cdr:cxnSp macro="">
      <cdr:nvCxnSpPr>
        <cdr:cNvPr id="9" name="Connettore 1 8">
          <a:extLst xmlns:a="http://schemas.openxmlformats.org/drawingml/2006/main">
            <a:ext uri="{FF2B5EF4-FFF2-40B4-BE49-F238E27FC236}">
              <a16:creationId xmlns="" xmlns:a16="http://schemas.microsoft.com/office/drawing/2014/main" id="{590FC7C4-0E94-42E4-BBDC-C6FE32E8F87C}"/>
            </a:ext>
          </a:extLst>
        </cdr:cNvPr>
        <cdr:cNvCxnSpPr/>
      </cdr:nvCxnSpPr>
      <cdr:spPr>
        <a:xfrm xmlns:a="http://schemas.openxmlformats.org/drawingml/2006/main">
          <a:off x="1372187" y="2242040"/>
          <a:ext cx="520211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09" cy="496574"/>
          </a:xfrm>
          <a:prstGeom prst="rect">
            <a:avLst/>
          </a:prstGeom>
        </p:spPr>
        <p:txBody>
          <a:bodyPr vert="horz" lIns="92601" tIns="46301" rIns="92601" bIns="46301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1678" y="0"/>
            <a:ext cx="2940109" cy="496574"/>
          </a:xfrm>
          <a:prstGeom prst="rect">
            <a:avLst/>
          </a:prstGeom>
        </p:spPr>
        <p:txBody>
          <a:bodyPr vert="horz" lIns="92601" tIns="46301" rIns="92601" bIns="46301" rtlCol="0"/>
          <a:lstStyle>
            <a:lvl1pPr algn="r">
              <a:defRPr sz="1200"/>
            </a:lvl1pPr>
          </a:lstStyle>
          <a:p>
            <a:fld id="{D35FB8DE-6047-46DC-A9BF-D8BF3400302B}" type="datetimeFigureOut">
              <a:rPr lang="it-IT" smtClean="0"/>
              <a:pPr/>
              <a:t>21/05/2020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451"/>
            <a:ext cx="2940109" cy="496574"/>
          </a:xfrm>
          <a:prstGeom prst="rect">
            <a:avLst/>
          </a:prstGeom>
        </p:spPr>
        <p:txBody>
          <a:bodyPr vert="horz" lIns="92601" tIns="46301" rIns="92601" bIns="46301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1678" y="9428451"/>
            <a:ext cx="2940109" cy="496574"/>
          </a:xfrm>
          <a:prstGeom prst="rect">
            <a:avLst/>
          </a:prstGeom>
        </p:spPr>
        <p:txBody>
          <a:bodyPr vert="horz" lIns="92601" tIns="46301" rIns="92601" bIns="46301" rtlCol="0" anchor="b"/>
          <a:lstStyle>
            <a:lvl1pPr algn="r">
              <a:defRPr sz="1200"/>
            </a:lvl1pPr>
          </a:lstStyle>
          <a:p>
            <a:fld id="{AB7EB56E-BB3E-4153-8F0A-C7B73A15FE7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18254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39468" cy="498055"/>
          </a:xfrm>
          <a:prstGeom prst="rect">
            <a:avLst/>
          </a:prstGeom>
        </p:spPr>
        <p:txBody>
          <a:bodyPr vert="horz" lIns="92586" tIns="46294" rIns="92586" bIns="46294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2352" y="2"/>
            <a:ext cx="2939468" cy="498055"/>
          </a:xfrm>
          <a:prstGeom prst="rect">
            <a:avLst/>
          </a:prstGeom>
        </p:spPr>
        <p:txBody>
          <a:bodyPr vert="horz" lIns="92586" tIns="46294" rIns="92586" bIns="46294" rtlCol="0"/>
          <a:lstStyle>
            <a:lvl1pPr algn="r">
              <a:defRPr sz="1200"/>
            </a:lvl1pPr>
          </a:lstStyle>
          <a:p>
            <a:fld id="{F3BB6150-70BD-F84A-A147-B75D96DC8459}" type="datetimeFigureOut">
              <a:rPr lang="it-IT" smtClean="0"/>
              <a:pPr/>
              <a:t>21/05/2020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86" tIns="46294" rIns="92586" bIns="46294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8339" y="4777196"/>
            <a:ext cx="5426710" cy="3908613"/>
          </a:xfrm>
          <a:prstGeom prst="rect">
            <a:avLst/>
          </a:prstGeom>
        </p:spPr>
        <p:txBody>
          <a:bodyPr vert="horz" lIns="92586" tIns="46294" rIns="92586" bIns="46294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39468" cy="498054"/>
          </a:xfrm>
          <a:prstGeom prst="rect">
            <a:avLst/>
          </a:prstGeom>
        </p:spPr>
        <p:txBody>
          <a:bodyPr vert="horz" lIns="92586" tIns="46294" rIns="92586" bIns="46294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2352" y="9428584"/>
            <a:ext cx="2939468" cy="498054"/>
          </a:xfrm>
          <a:prstGeom prst="rect">
            <a:avLst/>
          </a:prstGeom>
        </p:spPr>
        <p:txBody>
          <a:bodyPr vert="horz" lIns="92586" tIns="46294" rIns="92586" bIns="46294" rtlCol="0" anchor="b"/>
          <a:lstStyle>
            <a:lvl1pPr algn="r">
              <a:defRPr sz="1200"/>
            </a:lvl1pPr>
          </a:lstStyle>
          <a:p>
            <a:fld id="{463073D4-5D5C-D042-80EE-FC50FBC6143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43434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6804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026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668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3522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0554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2550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3507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6610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4910-5847-40D9-B27F-D0D9E2795D70}" type="datetime1">
              <a:rPr lang="it-IT" smtClean="0"/>
              <a:pPr/>
              <a:t>21/05/2020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8E14434-FC92-3F40-B246-54BA7C3F068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252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5C9E-3453-40FF-B42F-FC8EBE9C6ECB}" type="datetime1">
              <a:rPr lang="it-IT" smtClean="0"/>
              <a:pPr/>
              <a:t>21/05/2020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E14434-FC92-3F40-B246-54BA7C3F068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594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4A2C-4809-413B-B8D9-60D333607F52}" type="datetime1">
              <a:rPr lang="it-IT" smtClean="0"/>
              <a:pPr/>
              <a:t>21/05/2020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E14434-FC92-3F40-B246-54BA7C3F068D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133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6229-9192-4AC5-B5B5-E71496893E0F}" type="datetime1">
              <a:rPr lang="it-IT" smtClean="0"/>
              <a:pPr/>
              <a:t>21/05/2020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E14434-FC92-3F40-B246-54BA7C3F068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430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62FA-3B3E-435B-80E8-B50B209C49CC}" type="datetime1">
              <a:rPr lang="it-IT" smtClean="0"/>
              <a:pPr/>
              <a:t>21/05/2020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E14434-FC92-3F40-B246-54BA7C3F068D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23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B1F4-A6A0-45F0-BD61-E03CD411A758}" type="datetime1">
              <a:rPr lang="it-IT" smtClean="0"/>
              <a:pPr/>
              <a:t>21/05/2020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E14434-FC92-3F40-B246-54BA7C3F068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501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CF0D-8C5B-483A-935A-E901A59C9873}" type="datetime1">
              <a:rPr lang="it-IT" smtClean="0"/>
              <a:pPr/>
              <a:t>21/05/2020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4434-FC92-3F40-B246-54BA7C3F068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42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E34B-DC11-4889-A031-E1B6EF66F2EA}" type="datetime1">
              <a:rPr lang="it-IT" smtClean="0"/>
              <a:pPr/>
              <a:t>21/05/2020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4434-FC92-3F40-B246-54BA7C3F068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060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8DBC-7721-4C9A-844D-EFE3B9472F84}" type="datetime1">
              <a:rPr lang="it-IT" smtClean="0"/>
              <a:pPr/>
              <a:t>21/05/2020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4434-FC92-3F40-B246-54BA7C3F068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179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9D4B-7973-4D66-956F-3D8F029BCA7E}" type="datetime1">
              <a:rPr lang="it-IT" smtClean="0"/>
              <a:pPr/>
              <a:t>21/05/2020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E14434-FC92-3F40-B246-54BA7C3F068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690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BF1C-B1A1-4012-9876-CEC4F35957AC}" type="datetime1">
              <a:rPr lang="it-IT" smtClean="0"/>
              <a:pPr/>
              <a:t>21/05/2020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8E14434-FC92-3F40-B246-54BA7C3F068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794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8B3F-32A8-41E6-B3A7-1BCEFF770D8E}" type="datetime1">
              <a:rPr lang="it-IT" smtClean="0"/>
              <a:pPr/>
              <a:t>21/05/2020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8E14434-FC92-3F40-B246-54BA7C3F068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608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4E2C-BFF5-4D24-898D-DEC62FA41682}" type="datetime1">
              <a:rPr lang="it-IT" smtClean="0"/>
              <a:pPr/>
              <a:t>21/05/2020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4434-FC92-3F40-B246-54BA7C3F068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559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EAAF-4989-4D6D-A435-954655EAD452}" type="datetime1">
              <a:rPr lang="it-IT" smtClean="0"/>
              <a:pPr/>
              <a:t>21/05/2020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4434-FC92-3F40-B246-54BA7C3F068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40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AFA1-1319-45E1-A9FB-938A08D490EF}" type="datetime1">
              <a:rPr lang="it-IT" smtClean="0"/>
              <a:pPr/>
              <a:t>21/05/2020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4434-FC92-3F40-B246-54BA7C3F068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797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F28B8-6BA8-4E84-91FA-BA2C83E0EDAC}" type="datetime1">
              <a:rPr lang="it-IT" smtClean="0"/>
              <a:pPr/>
              <a:t>21/05/2020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E14434-FC92-3F40-B246-54BA7C3F068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677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0CC79-B17E-4023-BACB-DBC3EA7ED473}" type="datetime1">
              <a:rPr lang="it-IT" smtClean="0"/>
              <a:pPr/>
              <a:t>21/05/2020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8E14434-FC92-3F40-B246-54BA7C3F068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602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7" r:id="rId1"/>
    <p:sldLayoutId id="2147484458" r:id="rId2"/>
    <p:sldLayoutId id="2147484459" r:id="rId3"/>
    <p:sldLayoutId id="2147484460" r:id="rId4"/>
    <p:sldLayoutId id="2147484461" r:id="rId5"/>
    <p:sldLayoutId id="2147484462" r:id="rId6"/>
    <p:sldLayoutId id="2147484463" r:id="rId7"/>
    <p:sldLayoutId id="2147484464" r:id="rId8"/>
    <p:sldLayoutId id="2147484465" r:id="rId9"/>
    <p:sldLayoutId id="2147484466" r:id="rId10"/>
    <p:sldLayoutId id="2147484467" r:id="rId11"/>
    <p:sldLayoutId id="2147484468" r:id="rId12"/>
    <p:sldLayoutId id="2147484469" r:id="rId13"/>
    <p:sldLayoutId id="2147484470" r:id="rId14"/>
    <p:sldLayoutId id="2147484471" r:id="rId15"/>
    <p:sldLayoutId id="2147484472" r:id="rId16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9725" y="624110"/>
            <a:ext cx="9894887" cy="1280890"/>
          </a:xfrm>
        </p:spPr>
        <p:txBody>
          <a:bodyPr>
            <a:noAutofit/>
          </a:bodyPr>
          <a:lstStyle/>
          <a:p>
            <a:pPr algn="ctr"/>
            <a:r>
              <a:rPr lang="it-IT" sz="7200" b="1" dirty="0">
                <a:latin typeface="Times" charset="0"/>
                <a:ea typeface="Times" charset="0"/>
                <a:cs typeface="Times" charset="0"/>
              </a:rPr>
              <a:t/>
            </a:r>
            <a:br>
              <a:rPr lang="it-IT" sz="7200" b="1" dirty="0">
                <a:latin typeface="Times" charset="0"/>
                <a:ea typeface="Times" charset="0"/>
                <a:cs typeface="Times" charset="0"/>
              </a:rPr>
            </a:br>
            <a:r>
              <a:rPr lang="it-IT" sz="7200" b="1" dirty="0">
                <a:latin typeface="Times" charset="0"/>
                <a:ea typeface="Times" charset="0"/>
                <a:cs typeface="Times" charset="0"/>
              </a:rPr>
              <a:t>RENDICONTO </a:t>
            </a:r>
            <a:br>
              <a:rPr lang="it-IT" sz="7200" b="1" dirty="0">
                <a:latin typeface="Times" charset="0"/>
                <a:ea typeface="Times" charset="0"/>
                <a:cs typeface="Times" charset="0"/>
              </a:rPr>
            </a:br>
            <a:r>
              <a:rPr lang="it-IT" sz="7200" b="1" dirty="0">
                <a:latin typeface="Times" charset="0"/>
                <a:ea typeface="Times" charset="0"/>
                <a:cs typeface="Times" charset="0"/>
              </a:rPr>
              <a:t>DELLA </a:t>
            </a:r>
            <a:br>
              <a:rPr lang="it-IT" sz="7200" b="1" dirty="0">
                <a:latin typeface="Times" charset="0"/>
                <a:ea typeface="Times" charset="0"/>
                <a:cs typeface="Times" charset="0"/>
              </a:rPr>
            </a:br>
            <a:r>
              <a:rPr lang="it-IT" sz="7200" b="1" dirty="0">
                <a:latin typeface="Times" charset="0"/>
                <a:ea typeface="Times" charset="0"/>
                <a:cs typeface="Times" charset="0"/>
              </a:rPr>
              <a:t>GESTIONE 2019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81200" cy="363600"/>
          </a:xfrm>
        </p:spPr>
        <p:txBody>
          <a:bodyPr/>
          <a:lstStyle/>
          <a:p>
            <a:fld id="{08E14434-FC92-3F40-B246-54BA7C3F068D}" type="slidenum">
              <a:rPr lang="it-IT" sz="1200" b="1" smtClean="0">
                <a:solidFill>
                  <a:schemeClr val="tx1"/>
                </a:solidFill>
              </a:rPr>
              <a:pPr/>
              <a:t>1</a:t>
            </a:fld>
            <a:endParaRPr lang="it-IT" sz="1200" b="1" dirty="0">
              <a:solidFill>
                <a:schemeClr val="tx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184400" y="6097032"/>
            <a:ext cx="3975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/>
              <a:t>Ass. Mariacristina Burgnich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328" y="624110"/>
            <a:ext cx="4551974" cy="104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1127053" y="744281"/>
          <a:ext cx="10621923" cy="5679917"/>
        </p:xfrm>
        <a:graphic>
          <a:graphicData uri="http://schemas.openxmlformats.org/drawingml/2006/table">
            <a:tbl>
              <a:tblPr/>
              <a:tblGrid>
                <a:gridCol w="41482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84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184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184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184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6362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ANDAMENTO ENTRATE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2721">
                <a:tc>
                  <a:txBody>
                    <a:bodyPr/>
                    <a:lstStyle/>
                    <a:p>
                      <a:pPr algn="ctr" fontAlgn="ctr"/>
                      <a:endParaRPr lang="it-IT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973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ENTRATE 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13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TITOLI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PREVISIONI DEFINITIVE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ACCERTAMENTI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RISCOSSIONI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RESIDUI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973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Fondo  cassa al 01.01.2019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16.328.796,02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973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 Entrate Tributarie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27.035.758,50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28.172.642,96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22.744.397,26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5.428.245,70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021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 Trasferimenti correnti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51.416.530,52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42.259.711,19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40.400.388,01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1.859.323,18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973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III Entrate extratributarie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19.557.671,86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19.432.204,92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12.010.724,92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7.421.480,00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973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Totale I - II - III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98.009.960,88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89.864.559,07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75.155.510,19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14.709.048,88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973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IV Entrate in conto capitale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18.303.336,59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7.005.057,46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2.830.747,51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4.174.309,95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5713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 Entrate da riduzione di attività finanziarie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1.056.213,00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952.461,45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952.461,45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973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Totale I - 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19.359.549,59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7.957.518,91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2.830.747,51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5.126.771,40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021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 Accensione di prestiti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1.181.342,00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952.461,45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952.461,45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952.461,45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973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VII Anticipazioni da Istituzioni/Tesorerie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973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IX Entrate per contro terzi e p.g.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12.113.720,00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9.875.441,46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9.837.837,01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37.604,45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973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Totale generale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130.664.572,47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108.649.980,89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88.776.556,16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20.825.886,18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5973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AVANZO DI AMM.NE APPLICATO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5.652.723,97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5.652.723,97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5021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FPV SPESE CORRENTI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7.436.698,27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8.128.012,12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5973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FPV SPESE C. CAPITALE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8.709.837,57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5.618.865,83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5973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TOTALE COMPLESSIVO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152.463.832,28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128.049.582,81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105.105.352,18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20.825.886,18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4434-FC92-3F40-B246-54BA7C3F068D}" type="slidenum">
              <a:rPr lang="it-IT" sz="1200" b="1" smtClean="0">
                <a:solidFill>
                  <a:schemeClr val="tx1"/>
                </a:solidFill>
              </a:rPr>
              <a:pPr/>
              <a:t>10</a:t>
            </a:fld>
            <a:endParaRPr lang="it-IT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27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896990"/>
              </p:ext>
            </p:extLst>
          </p:nvPr>
        </p:nvGraphicFramePr>
        <p:xfrm>
          <a:off x="4678621" y="431800"/>
          <a:ext cx="3975100" cy="378460"/>
        </p:xfrm>
        <a:graphic>
          <a:graphicData uri="http://schemas.openxmlformats.org/drawingml/2006/table">
            <a:tbl>
              <a:tblPr/>
              <a:tblGrid>
                <a:gridCol w="3975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ENTRATE CORRENTI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Grafico 5">
            <a:extLst>
              <a:ext uri="{FF2B5EF4-FFF2-40B4-BE49-F238E27FC236}">
                <a16:creationId xmlns="" xmlns:a16="http://schemas.microsoft.com/office/drawing/2014/main" id="{3A4560CB-7B4A-4FBF-B36E-DF42861997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1440590"/>
              </p:ext>
            </p:extLst>
          </p:nvPr>
        </p:nvGraphicFramePr>
        <p:xfrm>
          <a:off x="1743740" y="810260"/>
          <a:ext cx="9909544" cy="5409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4434-FC92-3F40-B246-54BA7C3F068D}" type="slidenum">
              <a:rPr lang="it-IT" sz="1200" b="1" smtClean="0">
                <a:solidFill>
                  <a:schemeClr val="tx1"/>
                </a:solidFill>
              </a:rPr>
              <a:pPr/>
              <a:t>11</a:t>
            </a:fld>
            <a:endParaRPr lang="it-IT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7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956930" y="988825"/>
          <a:ext cx="10813312" cy="5497034"/>
        </p:xfrm>
        <a:graphic>
          <a:graphicData uri="http://schemas.openxmlformats.org/drawingml/2006/table">
            <a:tbl>
              <a:tblPr/>
              <a:tblGrid>
                <a:gridCol w="25246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148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148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148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354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0846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7830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PRINCIPALI ENTRATE TRIBUTARIE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8725">
                <a:tc>
                  <a:txBody>
                    <a:bodyPr/>
                    <a:lstStyle/>
                    <a:p>
                      <a:pPr algn="ctr" fontAlgn="ctr"/>
                      <a:endParaRPr lang="it-IT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837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ENTRATE CORRENTI </a:t>
                      </a:r>
                      <a:r>
                        <a:rPr lang="it-IT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DI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NATURA TRIBUTARIA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Sc. v.a.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164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Imposte e tasse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164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IMU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16.785.284,50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16.650.651,60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18.531.179,24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18.381.685,58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-149.493,66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164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ICI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111.855,46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40.348,14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40.005,47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15.728,35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-24.277,12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164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Addizionale IRPEF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1.549.534,18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1.550.000,00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1.550.000,00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1.660.000,00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110.000,00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164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TARSU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236.007,44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212.453,67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373.829,66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79.379,82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-294.449,84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164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TOSAP (sost. da COSAP)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448.712,67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477.824,13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92.404,78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31.952,54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-60.452,24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49121"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Imposta Pubblicità e Pubbliche Affissione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1.139.499,25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1.160.821,15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1.164.467,92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1.136.425,40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-28.042,52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164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TARI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7.198.884,37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7.030.806,67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7.048.861,21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6.696.107,83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-352.753,38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772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66.413,31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108.788,36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106.251,67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166.197,44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59.945,77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4164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ALTRE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110.674,96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396,74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1.456,01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5.166,00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3.709,99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4164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TOTALE COMPLESSIVO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27.646.866,14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27.232.090,46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28.908.455,96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28.172.642,96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-735.813,00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4434-FC92-3F40-B246-54BA7C3F068D}" type="slidenum">
              <a:rPr lang="it-IT" sz="1200" b="1" smtClean="0">
                <a:solidFill>
                  <a:schemeClr val="tx1"/>
                </a:solidFill>
              </a:rPr>
              <a:pPr/>
              <a:t>12</a:t>
            </a:fld>
            <a:endParaRPr lang="it-IT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01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1095375" y="990598"/>
          <a:ext cx="10706098" cy="5467352"/>
        </p:xfrm>
        <a:graphic>
          <a:graphicData uri="http://schemas.openxmlformats.org/drawingml/2006/table">
            <a:tbl>
              <a:tblPr/>
              <a:tblGrid>
                <a:gridCol w="24996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78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978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978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1927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9350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79592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ENTRATE DA ATTIVITA' </a:t>
                      </a:r>
                      <a:r>
                        <a:rPr lang="it-IT" sz="2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DI</a:t>
                      </a:r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ACCERTAMENTO E RECUPERO EVASIONE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9694">
                <a:tc>
                  <a:txBody>
                    <a:bodyPr/>
                    <a:lstStyle/>
                    <a:p>
                      <a:pPr algn="ctr" fontAlgn="ctr"/>
                      <a:endParaRPr lang="it-IT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004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ENTRATE CORRENTI </a:t>
                      </a:r>
                      <a:r>
                        <a:rPr lang="it-IT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DI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NATURA TRIBUTARIA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Sc. v.a.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256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Imposte e tasse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24928"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Accertamento ICI anni pregressi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111.855,46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40.348,14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5132"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Accertamento TARSU anni pregressi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236.007,44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212.453,67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43.024,00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-43.024,00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256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Recupero IMU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260.709,51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300.012,42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686.441,00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1.790.650,00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1.104.209,00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256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Recupero TOSAP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27.781,29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23.167,77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36.756,00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56.111,00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19.355,00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256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TARES anni precedenti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146.635,47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148.165,23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170.877,00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-170.877,00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2566"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TARI anni precedenti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338.808,31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434.809,16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285.723,00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108.852,00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-176.871,00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256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Altri tributi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14.073,00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104.450,18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90.377,18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256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TOTALE COMPLESSIVO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1.121.797,48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1.158.956,39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1.236.894,00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2.060.063,18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823.169,18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4434-FC92-3F40-B246-54BA7C3F068D}" type="slidenum">
              <a:rPr lang="it-IT" sz="1200" b="1" smtClean="0">
                <a:solidFill>
                  <a:schemeClr val="tx1"/>
                </a:solidFill>
              </a:rPr>
              <a:pPr/>
              <a:t>13</a:t>
            </a:fld>
            <a:endParaRPr lang="it-IT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94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935663" y="999461"/>
          <a:ext cx="10855845" cy="5465136"/>
        </p:xfrm>
        <a:graphic>
          <a:graphicData uri="http://schemas.openxmlformats.org/drawingml/2006/table">
            <a:tbl>
              <a:tblPr/>
              <a:tblGrid>
                <a:gridCol w="2534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16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16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16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419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1439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01389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ATTIVITA' </a:t>
                      </a:r>
                      <a:r>
                        <a:rPr lang="it-IT" sz="2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DI</a:t>
                      </a:r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ACCERTAMENTO E RECUPERO EVASIONE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6041">
                <a:tc>
                  <a:txBody>
                    <a:bodyPr/>
                    <a:lstStyle/>
                    <a:p>
                      <a:pPr algn="ctr" fontAlgn="ctr"/>
                      <a:endParaRPr lang="it-IT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82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ENTRATE CORRENTI </a:t>
                      </a:r>
                      <a:r>
                        <a:rPr lang="it-IT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DI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NATURA TRIBUTARIA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Sc. v.a.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813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Imposte e tasse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16269"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Accertamento ICI anni pregressi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16269"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Accertamento TARSU anni pregressi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813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Recupero IMU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813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Recupero TOSAP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813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TARES anni precedenti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8135"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TARI anni precedenti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813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Altri tributi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813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TOTALE COMPLESSIVO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1.433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1.735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4434-FC92-3F40-B246-54BA7C3F068D}" type="slidenum">
              <a:rPr lang="it-IT" sz="1200" b="1" smtClean="0">
                <a:solidFill>
                  <a:schemeClr val="tx1"/>
                </a:solidFill>
              </a:rPr>
              <a:pPr/>
              <a:t>14</a:t>
            </a:fld>
            <a:endParaRPr lang="it-IT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6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958112" y="563530"/>
          <a:ext cx="10578212" cy="3168495"/>
        </p:xfrm>
        <a:graphic>
          <a:graphicData uri="http://schemas.openxmlformats.org/drawingml/2006/table">
            <a:tbl>
              <a:tblPr/>
              <a:tblGrid>
                <a:gridCol w="41380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96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96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96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109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002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27768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ENTRATE DA TRASFERIMENTI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5548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825">
                <a:tc>
                  <a:txBody>
                    <a:bodyPr/>
                    <a:lstStyle/>
                    <a:p>
                      <a:pPr algn="ctr" fontAlgn="ctr"/>
                      <a:endParaRPr lang="it-IT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10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ENTRATE CORRENTI DA TRASFERIMENTI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Sc. v.a.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554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Trasferimenti correnti da amministrazioni pubbliche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42.889.079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39.928.375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40.069.410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41.240.125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1.170.715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554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Trasferimenti correnti da famiglie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554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Trasferimenti correnti da imprese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77.052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175.902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182.716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239.747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57.031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554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Trasferimenti correnti da istituzioni sociali private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14.243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554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Trasferimenti correnti da UE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23.879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236.618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362.885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771.839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408.954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554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TOTALE COMPLESSIVO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42.990.010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40.355.138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40.615.011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42.259.711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1.644.700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958112" y="3870248"/>
          <a:ext cx="10578212" cy="2863466"/>
        </p:xfrm>
        <a:graphic>
          <a:graphicData uri="http://schemas.openxmlformats.org/drawingml/2006/table">
            <a:tbl>
              <a:tblPr/>
              <a:tblGrid>
                <a:gridCol w="41380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96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96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96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109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002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08994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ENTRATE EXTRATRIBUTARIE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071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1745">
                <a:tc>
                  <a:txBody>
                    <a:bodyPr/>
                    <a:lstStyle/>
                    <a:p>
                      <a:pPr algn="ctr" fontAlgn="ctr"/>
                      <a:endParaRPr lang="it-IT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302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ENTRATE EXTRATRIBUTARIE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Sc. v.a.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7632"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Vendita beni, servizi e proventi derivanti dalla gestione dei beni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8.614.371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8.282.297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8.566.371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8.703.974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137.603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1419"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Proventi derivanti dall'attività di controllo e repressione delle irregolarità e illeciti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1.289.843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1.063.898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1.048.627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1.317.371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268.744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071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Interessi attivi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127.206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129.286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109.603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71.124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-38.479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071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Altre entrate da redditi di capitale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1.463.100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1.889.242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6.018.827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4.763.000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-1.255.827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071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Rimborsi ed altre entrate correnti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3.580.867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3.800.243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4.087.891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4.576.735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488.844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071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TOTALE COMPLESSIVO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15.075.387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15.164.966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19.831.319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19.432.204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-399.115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4434-FC92-3F40-B246-54BA7C3F068D}" type="slidenum">
              <a:rPr lang="it-IT" sz="1200" b="1" smtClean="0">
                <a:solidFill>
                  <a:schemeClr val="tx1"/>
                </a:solidFill>
              </a:rPr>
              <a:pPr/>
              <a:t>15</a:t>
            </a:fld>
            <a:endParaRPr lang="it-IT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29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0375"/>
              </p:ext>
            </p:extLst>
          </p:nvPr>
        </p:nvGraphicFramePr>
        <p:xfrm>
          <a:off x="3352800" y="254000"/>
          <a:ext cx="5156200" cy="378460"/>
        </p:xfrm>
        <a:graphic>
          <a:graphicData uri="http://schemas.openxmlformats.org/drawingml/2006/table">
            <a:tbl>
              <a:tblPr/>
              <a:tblGrid>
                <a:gridCol w="5156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TREND ENTRATE CORRENTI 2016 - 2019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CasellaDiTesto 1"/>
          <p:cNvSpPr txBox="1"/>
          <p:nvPr/>
        </p:nvSpPr>
        <p:spPr>
          <a:xfrm>
            <a:off x="10610850" y="6432698"/>
            <a:ext cx="1504950" cy="26813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b="1" i="1" dirty="0">
                <a:latin typeface="Calibri" panose="020F0502020204030204" pitchFamily="34" charset="0"/>
              </a:rPr>
              <a:t>Dati  in milioni di euro </a:t>
            </a:r>
          </a:p>
        </p:txBody>
      </p:sp>
      <p:graphicFrame>
        <p:nvGraphicFramePr>
          <p:cNvPr id="6" name="Grafico 5"/>
          <p:cNvGraphicFramePr/>
          <p:nvPr/>
        </p:nvGraphicFramePr>
        <p:xfrm>
          <a:off x="1073888" y="988828"/>
          <a:ext cx="10813312" cy="5475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4434-FC92-3F40-B246-54BA7C3F068D}" type="slidenum">
              <a:rPr lang="it-IT" sz="1200" b="1" smtClean="0">
                <a:solidFill>
                  <a:schemeClr val="tx1"/>
                </a:solidFill>
              </a:rPr>
              <a:pPr/>
              <a:t>16</a:t>
            </a:fld>
            <a:endParaRPr lang="it-IT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5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1084520" y="967564"/>
          <a:ext cx="10675088" cy="5433236"/>
        </p:xfrm>
        <a:graphic>
          <a:graphicData uri="http://schemas.openxmlformats.org/drawingml/2006/table">
            <a:tbl>
              <a:tblPr/>
              <a:tblGrid>
                <a:gridCol w="28187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64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64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640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98462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ANDAMENTO SPESE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6044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3847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SPESE  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663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TITOLI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PREVISIONI DEFINITIVE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IMPEGNI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PAGAMENTI </a:t>
                      </a:r>
                      <a:r>
                        <a:rPr lang="it-IT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DI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COMPETENZA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RESIDUI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604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 Spese correnti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100.200.870,76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77.915.912,68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64.658.939,39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13.256.973,29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604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 Spese in conto capitale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32.701.396,47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13.441.119,64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10.259.499,88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3.181.619,76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298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III Spese per incremento attività finanziarie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1.057.213,00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953.461,45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953.461,45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604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IV Rimborso di prestiti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6.390.632,05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6.390.632,01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6.390.632,01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12089"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 Chiusura anticipazioni Tesoriere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712089"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VII Spese per contro terzi e p.g.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12.113.720,00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9.875.441,46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8.016.957,93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1.858.483,53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604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TOTALE COMPLESSIVO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152.463.832,28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108.576.567,24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90.279.490,66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18.297.076,58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4434-FC92-3F40-B246-54BA7C3F068D}" type="slidenum">
              <a:rPr lang="it-IT" sz="1200" b="1" smtClean="0">
                <a:solidFill>
                  <a:schemeClr val="tx1"/>
                </a:solidFill>
              </a:rPr>
              <a:pPr/>
              <a:t>17</a:t>
            </a:fld>
            <a:endParaRPr lang="it-IT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45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988752"/>
              </p:ext>
            </p:extLst>
          </p:nvPr>
        </p:nvGraphicFramePr>
        <p:xfrm>
          <a:off x="4089399" y="318769"/>
          <a:ext cx="4686302" cy="378460"/>
        </p:xfrm>
        <a:graphic>
          <a:graphicData uri="http://schemas.openxmlformats.org/drawingml/2006/table">
            <a:tbl>
              <a:tblPr/>
              <a:tblGrid>
                <a:gridCol w="46863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u="none" strike="noStrike" dirty="0">
                          <a:effectLst/>
                          <a:latin typeface="Calibri" panose="020F0502020204030204" pitchFamily="34" charset="0"/>
                        </a:rPr>
                        <a:t>SPESA CORRENTE PER SETTORE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Grafico 3"/>
          <p:cNvGraphicFramePr/>
          <p:nvPr/>
        </p:nvGraphicFramePr>
        <p:xfrm>
          <a:off x="1127051" y="967563"/>
          <a:ext cx="10504968" cy="5422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4434-FC92-3F40-B246-54BA7C3F068D}" type="slidenum">
              <a:rPr lang="it-IT" sz="1200" b="1" smtClean="0">
                <a:solidFill>
                  <a:schemeClr val="tx1"/>
                </a:solidFill>
              </a:rPr>
              <a:pPr/>
              <a:t>18</a:t>
            </a:fld>
            <a:endParaRPr lang="it-IT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2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742448"/>
              </p:ext>
            </p:extLst>
          </p:nvPr>
        </p:nvGraphicFramePr>
        <p:xfrm>
          <a:off x="4241799" y="471169"/>
          <a:ext cx="4686302" cy="378460"/>
        </p:xfrm>
        <a:graphic>
          <a:graphicData uri="http://schemas.openxmlformats.org/drawingml/2006/table">
            <a:tbl>
              <a:tblPr/>
              <a:tblGrid>
                <a:gridCol w="46863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SPESA CORRENTE PER NATURA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Grafico 4"/>
          <p:cNvGraphicFramePr/>
          <p:nvPr/>
        </p:nvGraphicFramePr>
        <p:xfrm>
          <a:off x="1594884" y="988828"/>
          <a:ext cx="10015869" cy="5401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4434-FC92-3F40-B246-54BA7C3F068D}" type="slidenum">
              <a:rPr lang="it-IT" sz="1200" b="1" smtClean="0">
                <a:solidFill>
                  <a:schemeClr val="tx1"/>
                </a:solidFill>
              </a:rPr>
              <a:pPr/>
              <a:t>19</a:t>
            </a:fld>
            <a:endParaRPr lang="it-IT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37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>
            <a:extLst>
              <a:ext uri="{FF2B5EF4-FFF2-40B4-BE49-F238E27FC236}">
                <a16:creationId xmlns="" xmlns:a16="http://schemas.microsoft.com/office/drawing/2014/main" id="{DF7AAF13-D7EA-4859-A1E8-E93DC5902400}"/>
              </a:ext>
            </a:extLst>
          </p:cNvPr>
          <p:cNvGraphicFramePr/>
          <p:nvPr/>
        </p:nvGraphicFramePr>
        <p:xfrm>
          <a:off x="850605" y="965200"/>
          <a:ext cx="10696353" cy="5495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E77B861C-3EF2-4784-947C-2B1460B33B49}"/>
              </a:ext>
            </a:extLst>
          </p:cNvPr>
          <p:cNvSpPr txBox="1"/>
          <p:nvPr/>
        </p:nvSpPr>
        <p:spPr>
          <a:xfrm>
            <a:off x="6953083" y="4538680"/>
            <a:ext cx="3638717" cy="109377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>
                <a:solidFill>
                  <a:srgbClr val="FF0000"/>
                </a:solidFill>
              </a:rPr>
              <a:t>Autonomia finanziaria</a:t>
            </a:r>
          </a:p>
          <a:p>
            <a:r>
              <a:rPr lang="it-IT" sz="2000" u="sng" dirty="0"/>
              <a:t>Entr. Trib. + Extratrib.</a:t>
            </a:r>
          </a:p>
          <a:p>
            <a:r>
              <a:rPr lang="it-IT" sz="2000" dirty="0"/>
              <a:t>Entrate correnti</a:t>
            </a:r>
            <a:r>
              <a:rPr lang="it-IT" sz="2000" baseline="0" dirty="0"/>
              <a:t> (Tit. I+II+II)</a:t>
            </a:r>
            <a:endParaRPr lang="it-IT" sz="2000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283224"/>
              </p:ext>
            </p:extLst>
          </p:nvPr>
        </p:nvGraphicFramePr>
        <p:xfrm>
          <a:off x="3951601" y="586740"/>
          <a:ext cx="3929062" cy="378460"/>
        </p:xfrm>
        <a:graphic>
          <a:graphicData uri="http://schemas.openxmlformats.org/drawingml/2006/table">
            <a:tbl>
              <a:tblPr/>
              <a:tblGrid>
                <a:gridCol w="39290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57188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AUTONOMIA FINANZIARIA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81200" cy="363600"/>
          </a:xfrm>
        </p:spPr>
        <p:txBody>
          <a:bodyPr/>
          <a:lstStyle/>
          <a:p>
            <a:fld id="{08E14434-FC92-3F40-B246-54BA7C3F068D}" type="slidenum">
              <a:rPr lang="it-IT" sz="1200" b="1" smtClean="0">
                <a:solidFill>
                  <a:schemeClr val="tx1"/>
                </a:solidFill>
              </a:rPr>
              <a:pPr/>
              <a:t>2</a:t>
            </a:fld>
            <a:endParaRPr lang="it-IT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5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588489"/>
              </p:ext>
            </p:extLst>
          </p:nvPr>
        </p:nvGraphicFramePr>
        <p:xfrm>
          <a:off x="2311399" y="480060"/>
          <a:ext cx="7086601" cy="378460"/>
        </p:xfrm>
        <a:graphic>
          <a:graphicData uri="http://schemas.openxmlformats.org/drawingml/2006/table">
            <a:tbl>
              <a:tblPr/>
              <a:tblGrid>
                <a:gridCol w="70866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TREND SPESE CORRENTI  - IMPEGNATO 2016 - 2019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Grafico 8"/>
          <p:cNvGraphicFramePr/>
          <p:nvPr/>
        </p:nvGraphicFramePr>
        <p:xfrm>
          <a:off x="1095153" y="965200"/>
          <a:ext cx="10058400" cy="5478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4434-FC92-3F40-B246-54BA7C3F068D}" type="slidenum">
              <a:rPr lang="it-IT" sz="1200" b="1" smtClean="0">
                <a:solidFill>
                  <a:schemeClr val="tx1"/>
                </a:solidFill>
              </a:rPr>
              <a:pPr/>
              <a:t>20</a:t>
            </a:fld>
            <a:endParaRPr lang="it-IT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42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486822"/>
              </p:ext>
            </p:extLst>
          </p:nvPr>
        </p:nvGraphicFramePr>
        <p:xfrm>
          <a:off x="3867445" y="420370"/>
          <a:ext cx="4883150" cy="378460"/>
        </p:xfrm>
        <a:graphic>
          <a:graphicData uri="http://schemas.openxmlformats.org/drawingml/2006/table">
            <a:tbl>
              <a:tblPr/>
              <a:tblGrid>
                <a:gridCol w="48831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SPESA CORRENTE PER NATURA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Grafico 3"/>
          <p:cNvGraphicFramePr/>
          <p:nvPr/>
        </p:nvGraphicFramePr>
        <p:xfrm>
          <a:off x="531628" y="798830"/>
          <a:ext cx="11249246" cy="565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4434-FC92-3F40-B246-54BA7C3F068D}" type="slidenum">
              <a:rPr lang="it-IT" sz="1200" b="1" smtClean="0">
                <a:solidFill>
                  <a:schemeClr val="tx1"/>
                </a:solidFill>
              </a:rPr>
              <a:pPr/>
              <a:t>21</a:t>
            </a:fld>
            <a:endParaRPr lang="it-IT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3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87967"/>
              </p:ext>
            </p:extLst>
          </p:nvPr>
        </p:nvGraphicFramePr>
        <p:xfrm>
          <a:off x="3394075" y="190500"/>
          <a:ext cx="5200650" cy="378460"/>
        </p:xfrm>
        <a:graphic>
          <a:graphicData uri="http://schemas.openxmlformats.org/drawingml/2006/table">
            <a:tbl>
              <a:tblPr/>
              <a:tblGrid>
                <a:gridCol w="52006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SPESA CORRENTE PER MISSIONI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Grafico 6"/>
          <p:cNvGraphicFramePr/>
          <p:nvPr/>
        </p:nvGraphicFramePr>
        <p:xfrm>
          <a:off x="223284" y="568960"/>
          <a:ext cx="11968716" cy="6097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8E14434-FC92-3F40-B246-54BA7C3F068D}" type="slidenum">
              <a:rPr lang="it-IT" sz="1200" b="1" smtClean="0">
                <a:solidFill>
                  <a:schemeClr val="tx1"/>
                </a:solidFill>
              </a:rPr>
              <a:pPr/>
              <a:t>22</a:t>
            </a:fld>
            <a:endParaRPr lang="it-IT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24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725703"/>
              </p:ext>
            </p:extLst>
          </p:nvPr>
        </p:nvGraphicFramePr>
        <p:xfrm>
          <a:off x="3756025" y="685800"/>
          <a:ext cx="4883150" cy="378460"/>
        </p:xfrm>
        <a:graphic>
          <a:graphicData uri="http://schemas.openxmlformats.org/drawingml/2006/table">
            <a:tbl>
              <a:tblPr/>
              <a:tblGrid>
                <a:gridCol w="48831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SPESA CORRENTE PER SETTORE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Grafico 5"/>
          <p:cNvGraphicFramePr/>
          <p:nvPr/>
        </p:nvGraphicFramePr>
        <p:xfrm>
          <a:off x="825500" y="1064260"/>
          <a:ext cx="10912843" cy="5379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4434-FC92-3F40-B246-54BA7C3F068D}" type="slidenum">
              <a:rPr lang="it-IT" sz="1200" b="1" smtClean="0">
                <a:solidFill>
                  <a:schemeClr val="tx1"/>
                </a:solidFill>
              </a:rPr>
              <a:pPr/>
              <a:t>23</a:t>
            </a:fld>
            <a:endParaRPr lang="it-IT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80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478646"/>
              </p:ext>
            </p:extLst>
          </p:nvPr>
        </p:nvGraphicFramePr>
        <p:xfrm>
          <a:off x="3820438" y="466090"/>
          <a:ext cx="6037545" cy="378460"/>
        </p:xfrm>
        <a:graphic>
          <a:graphicData uri="http://schemas.openxmlformats.org/drawingml/2006/table">
            <a:tbl>
              <a:tblPr/>
              <a:tblGrid>
                <a:gridCol w="60375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dirty="0">
                          <a:latin typeface="Calibri" panose="020F0502020204030204" pitchFamily="34" charset="0"/>
                        </a:rPr>
                        <a:t>DIPENDENTI E COLLABORATORI 2008 - 2019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1828800" y="1431925"/>
            <a:ext cx="501650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516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717800" y="1441648"/>
            <a:ext cx="501650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517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556000" y="1438473"/>
            <a:ext cx="501650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522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4400550" y="1435298"/>
            <a:ext cx="501650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511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5245100" y="1435298"/>
            <a:ext cx="501650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511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6096000" y="1435298"/>
            <a:ext cx="501650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500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6959600" y="1432321"/>
            <a:ext cx="501650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482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7824855" y="1422796"/>
            <a:ext cx="501650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472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8706429" y="1432321"/>
            <a:ext cx="501650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427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531735" y="1425971"/>
            <a:ext cx="501650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432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0435065" y="1428750"/>
            <a:ext cx="501650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428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183341" y="1438275"/>
            <a:ext cx="501650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TOT</a:t>
            </a:r>
          </a:p>
        </p:txBody>
      </p:sp>
      <p:graphicFrame>
        <p:nvGraphicFramePr>
          <p:cNvPr id="24" name="Grafico 23"/>
          <p:cNvGraphicFramePr/>
          <p:nvPr/>
        </p:nvGraphicFramePr>
        <p:xfrm>
          <a:off x="1202390" y="1809749"/>
          <a:ext cx="10693227" cy="4698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CasellaDiTesto 24"/>
          <p:cNvSpPr txBox="1"/>
          <p:nvPr/>
        </p:nvSpPr>
        <p:spPr>
          <a:xfrm>
            <a:off x="11217088" y="1428750"/>
            <a:ext cx="501650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448</a:t>
            </a:r>
          </a:p>
        </p:txBody>
      </p:sp>
      <p:sp>
        <p:nvSpPr>
          <p:cNvPr id="26" name="Segnaposto numero diapositiva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4434-FC92-3F40-B246-54BA7C3F068D}" type="slidenum">
              <a:rPr lang="it-IT" sz="1200" b="1" smtClean="0">
                <a:solidFill>
                  <a:schemeClr val="tx1"/>
                </a:solidFill>
              </a:rPr>
              <a:pPr/>
              <a:t>24</a:t>
            </a:fld>
            <a:endParaRPr lang="it-IT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1754372" y="1438275"/>
            <a:ext cx="1010094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21.461.678</a:t>
            </a:r>
          </a:p>
        </p:txBody>
      </p:sp>
      <p:graphicFrame>
        <p:nvGraphicFramePr>
          <p:cNvPr id="25" name="Tabel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489771"/>
              </p:ext>
            </p:extLst>
          </p:nvPr>
        </p:nvGraphicFramePr>
        <p:xfrm>
          <a:off x="3183699" y="429260"/>
          <a:ext cx="7037540" cy="378460"/>
        </p:xfrm>
        <a:graphic>
          <a:graphicData uri="http://schemas.openxmlformats.org/drawingml/2006/table">
            <a:tbl>
              <a:tblPr/>
              <a:tblGrid>
                <a:gridCol w="70375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dirty="0">
                          <a:latin typeface="Calibri" panose="020F0502020204030204" pitchFamily="34" charset="0"/>
                        </a:rPr>
                        <a:t>SPESA PERSONALE DIPENDENTE E INTERINALI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CasellaDiTesto 12"/>
          <p:cNvSpPr txBox="1"/>
          <p:nvPr/>
        </p:nvSpPr>
        <p:spPr>
          <a:xfrm>
            <a:off x="3051544" y="1438275"/>
            <a:ext cx="1010094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21.049.001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295553" y="1438275"/>
            <a:ext cx="1010094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20.675.133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5454502" y="1438275"/>
            <a:ext cx="1010094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19.312.292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6751675" y="1438275"/>
            <a:ext cx="1010094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18.110.018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7942521" y="1438275"/>
            <a:ext cx="1010094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18.373.156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9211145" y="1438275"/>
            <a:ext cx="1010094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19.116.105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0419907" y="1438275"/>
            <a:ext cx="1010094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19.662.439</a:t>
            </a:r>
          </a:p>
        </p:txBody>
      </p:sp>
      <p:sp>
        <p:nvSpPr>
          <p:cNvPr id="20" name="Segnaposto numero diapositiva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4434-FC92-3F40-B246-54BA7C3F068D}" type="slidenum">
              <a:rPr lang="it-IT" sz="1200" b="1" smtClean="0">
                <a:solidFill>
                  <a:schemeClr val="tx1"/>
                </a:solidFill>
              </a:rPr>
              <a:pPr/>
              <a:t>25</a:t>
            </a:fld>
            <a:endParaRPr lang="it-IT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21" name="Grafico 20"/>
          <p:cNvGraphicFramePr/>
          <p:nvPr/>
        </p:nvGraphicFramePr>
        <p:xfrm>
          <a:off x="914400" y="1924843"/>
          <a:ext cx="10648950" cy="447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afico 27"/>
          <p:cNvGraphicFramePr/>
          <p:nvPr/>
        </p:nvGraphicFramePr>
        <p:xfrm>
          <a:off x="419100" y="1152907"/>
          <a:ext cx="11606323" cy="5354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454011"/>
              </p:ext>
            </p:extLst>
          </p:nvPr>
        </p:nvGraphicFramePr>
        <p:xfrm>
          <a:off x="2009775" y="440690"/>
          <a:ext cx="7658100" cy="378460"/>
        </p:xfrm>
        <a:graphic>
          <a:graphicData uri="http://schemas.openxmlformats.org/drawingml/2006/table">
            <a:tbl>
              <a:tblPr/>
              <a:tblGrid>
                <a:gridCol w="7658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u="none" strike="noStrike" dirty="0">
                          <a:effectLst/>
                          <a:latin typeface="Calibri" panose="020F0502020204030204" pitchFamily="34" charset="0"/>
                        </a:rPr>
                        <a:t>RATE MUTUI IN AMMORTAMENTO 2012 - 2019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1305477" y="1290910"/>
            <a:ext cx="542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Calibri" panose="020F0502020204030204" pitchFamily="34" charset="0"/>
              </a:rPr>
              <a:t>14,37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728580" y="1222355"/>
            <a:ext cx="542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Calibri" panose="020F0502020204030204" pitchFamily="34" charset="0"/>
              </a:rPr>
              <a:t>14,51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025309" y="1427196"/>
            <a:ext cx="542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Calibri" panose="020F0502020204030204" pitchFamily="34" charset="0"/>
              </a:rPr>
              <a:t>13,63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385057" y="1429409"/>
            <a:ext cx="542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Calibri" panose="020F0502020204030204" pitchFamily="34" charset="0"/>
              </a:rPr>
              <a:t>13,67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829425" y="2236156"/>
            <a:ext cx="542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Calibri" panose="020F0502020204030204" pitchFamily="34" charset="0"/>
              </a:rPr>
              <a:t>11,33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8285865" y="2968520"/>
            <a:ext cx="476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Calibri" panose="020F0502020204030204" pitchFamily="34" charset="0"/>
              </a:rPr>
              <a:t>8,93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9667875" y="3146006"/>
            <a:ext cx="514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Calibri" panose="020F0502020204030204" pitchFamily="34" charset="0"/>
              </a:rPr>
              <a:t>8,34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11038147" y="3107019"/>
            <a:ext cx="514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Calibri" panose="020F0502020204030204" pitchFamily="34" charset="0"/>
              </a:rPr>
              <a:t>8,55</a:t>
            </a:r>
          </a:p>
        </p:txBody>
      </p:sp>
      <p:sp>
        <p:nvSpPr>
          <p:cNvPr id="14" name="CasellaDiTesto 1"/>
          <p:cNvSpPr txBox="1"/>
          <p:nvPr/>
        </p:nvSpPr>
        <p:spPr>
          <a:xfrm>
            <a:off x="10610850" y="6432698"/>
            <a:ext cx="1504950" cy="26813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b="1" i="1" dirty="0">
                <a:latin typeface="Calibri" panose="020F0502020204030204" pitchFamily="34" charset="0"/>
              </a:rPr>
              <a:t>Dati  in milioni di euro </a:t>
            </a:r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4434-FC92-3F40-B246-54BA7C3F068D}" type="slidenum">
              <a:rPr lang="it-IT" sz="1200" b="1" smtClean="0">
                <a:solidFill>
                  <a:schemeClr val="tx1"/>
                </a:solidFill>
              </a:rPr>
              <a:pPr/>
              <a:t>26</a:t>
            </a:fld>
            <a:endParaRPr lang="it-IT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59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288667"/>
              </p:ext>
            </p:extLst>
          </p:nvPr>
        </p:nvGraphicFramePr>
        <p:xfrm>
          <a:off x="4159249" y="488315"/>
          <a:ext cx="5111751" cy="378460"/>
        </p:xfrm>
        <a:graphic>
          <a:graphicData uri="http://schemas.openxmlformats.org/drawingml/2006/table">
            <a:tbl>
              <a:tblPr/>
              <a:tblGrid>
                <a:gridCol w="51117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DEBITI DI FINANZIAMENTO 2012 - 2019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Grafico 13"/>
          <p:cNvGraphicFramePr/>
          <p:nvPr/>
        </p:nvGraphicFramePr>
        <p:xfrm>
          <a:off x="447675" y="895350"/>
          <a:ext cx="11269404" cy="5611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4434-FC92-3F40-B246-54BA7C3F068D}" type="slidenum">
              <a:rPr lang="it-IT" sz="1200" b="1" smtClean="0">
                <a:solidFill>
                  <a:schemeClr val="tx1"/>
                </a:solidFill>
              </a:rPr>
              <a:pPr/>
              <a:t>27</a:t>
            </a:fld>
            <a:endParaRPr lang="it-IT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8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259236"/>
              </p:ext>
            </p:extLst>
          </p:nvPr>
        </p:nvGraphicFramePr>
        <p:xfrm>
          <a:off x="2993571" y="46944"/>
          <a:ext cx="6466115" cy="406854"/>
        </p:xfrm>
        <a:graphic>
          <a:graphicData uri="http://schemas.openxmlformats.org/drawingml/2006/table">
            <a:tbl>
              <a:tblPr/>
              <a:tblGrid>
                <a:gridCol w="64661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068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SPESA IN CONTO CAPITALE  PER MISSIONI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Grafico 5"/>
          <p:cNvGraphicFramePr/>
          <p:nvPr/>
        </p:nvGraphicFramePr>
        <p:xfrm>
          <a:off x="342901" y="453798"/>
          <a:ext cx="11459240" cy="6404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4434-FC92-3F40-B246-54BA7C3F068D}" type="slidenum">
              <a:rPr lang="it-IT" sz="1200" b="1" smtClean="0">
                <a:solidFill>
                  <a:schemeClr val="tx1"/>
                </a:solidFill>
              </a:rPr>
              <a:pPr/>
              <a:t>28</a:t>
            </a:fld>
            <a:endParaRPr lang="it-IT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1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67470"/>
              </p:ext>
            </p:extLst>
          </p:nvPr>
        </p:nvGraphicFramePr>
        <p:xfrm>
          <a:off x="2993577" y="199344"/>
          <a:ext cx="6803572" cy="406854"/>
        </p:xfrm>
        <a:graphic>
          <a:graphicData uri="http://schemas.openxmlformats.org/drawingml/2006/table">
            <a:tbl>
              <a:tblPr/>
              <a:tblGrid>
                <a:gridCol w="6803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068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dirty="0">
                          <a:latin typeface="Calibri" panose="020F0502020204030204" pitchFamily="34" charset="0"/>
                        </a:rPr>
                        <a:t>PRINCIPALI SPESE DI INVESTIMENTO PER MISSIONE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4434-FC92-3F40-B246-54BA7C3F068D}" type="slidenum">
              <a:rPr lang="it-IT" sz="1200" b="1" smtClean="0">
                <a:solidFill>
                  <a:schemeClr val="tx1"/>
                </a:solidFill>
              </a:rPr>
              <a:pPr/>
              <a:t>29</a:t>
            </a:fld>
            <a:endParaRPr lang="it-IT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1609726" y="714376"/>
          <a:ext cx="10229850" cy="5823678"/>
        </p:xfrm>
        <a:graphic>
          <a:graphicData uri="http://schemas.openxmlformats.org/drawingml/2006/table">
            <a:tbl>
              <a:tblPr/>
              <a:tblGrid>
                <a:gridCol w="82200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097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326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Servizi istituzionali, generali e di gestione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43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Progetto PISUS A7 - progetto di sviluppo e ampliamento rete di fibra ottica di banda larga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321.972,78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643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Progetto PISUS A3 - progetto di ristrutturazione casina Liberty parco </a:t>
                      </a:r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Querini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/Centro multimediale turistico - informatico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220.047,59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668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Fondo di rotazione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105.534,32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643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Manutenzioni straordinarie beni immobili di valore culturale, storico ed artistico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130.464,77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643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Manutenzione straordinaria immobili edilizia pubblica (copertura sede di Via </a:t>
                      </a:r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Bertossi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95.944,16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668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Rifacimento quadri elettrici e messa a norma linee elettriche edifici pubblici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38.124,31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643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Interventi di manutenzione straordinaria sociale (interventi c/o Palazzo Crimini)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35.673,18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668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Adeguamento impianto audio sala consiliare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55.673,80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668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Contributi ad associazioni per investimenti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79.370,00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668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Interventi diversi presso complesso architettonico Villa Cattaneo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49.299,98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668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Acquisto software e hardware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77.847,83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0643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Riqualificazione centrali termiche immobili vari (Palazzo </a:t>
                      </a:r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Badini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, scuola infanzia Ada Negri, </a:t>
                      </a:r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raffrescamento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e riscaldamento sede Prefettura)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89.197,67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0668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Mezzi di trasporto (autocarro per squadra manutentori)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22.204,00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668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Altri interventi minori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74.085,02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0668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Totale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1.395.439,41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17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802367"/>
              </p:ext>
            </p:extLst>
          </p:nvPr>
        </p:nvGraphicFramePr>
        <p:xfrm>
          <a:off x="4004858" y="320040"/>
          <a:ext cx="3934968" cy="378460"/>
        </p:xfrm>
        <a:graphic>
          <a:graphicData uri="http://schemas.openxmlformats.org/drawingml/2006/table">
            <a:tbl>
              <a:tblPr/>
              <a:tblGrid>
                <a:gridCol w="39349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AUTONOMIA IMPOSITIVA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="" xmlns:a16="http://schemas.microsoft.com/office/drawing/2014/main" id="{876F0710-CA90-4775-8711-E089D8A47CA7}"/>
              </a:ext>
            </a:extLst>
          </p:cNvPr>
          <p:cNvGraphicFramePr/>
          <p:nvPr/>
        </p:nvGraphicFramePr>
        <p:xfrm>
          <a:off x="871870" y="956930"/>
          <a:ext cx="10451804" cy="5369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ttangolo 7"/>
          <p:cNvSpPr/>
          <p:nvPr/>
        </p:nvSpPr>
        <p:spPr>
          <a:xfrm>
            <a:off x="6847367" y="4752753"/>
            <a:ext cx="4221126" cy="954107"/>
          </a:xfrm>
          <a:prstGeom prst="rect">
            <a:avLst/>
          </a:prstGeom>
          <a:solidFill>
            <a:prstClr val="white"/>
          </a:solidFill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Autonomia impositiva</a:t>
            </a:r>
          </a:p>
          <a:p>
            <a:r>
              <a:rPr lang="it-IT" u="sng" dirty="0" err="1"/>
              <a:t>Entr</a:t>
            </a:r>
            <a:r>
              <a:rPr lang="it-IT" u="sng" dirty="0"/>
              <a:t>. Trib. </a:t>
            </a:r>
          </a:p>
          <a:p>
            <a:r>
              <a:rPr lang="it-IT" dirty="0"/>
              <a:t>Entrate correnti (Tit. I+II+II)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4434-FC92-3F40-B246-54BA7C3F068D}" type="slidenum">
              <a:rPr lang="it-IT" sz="1200" b="1" smtClean="0">
                <a:solidFill>
                  <a:schemeClr val="tx1"/>
                </a:solidFill>
              </a:rPr>
              <a:pPr/>
              <a:t>3</a:t>
            </a:fld>
            <a:endParaRPr lang="it-IT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74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4434-FC92-3F40-B246-54BA7C3F068D}" type="slidenum">
              <a:rPr lang="it-IT" sz="1200" b="1" smtClean="0">
                <a:solidFill>
                  <a:schemeClr val="tx1"/>
                </a:solidFill>
              </a:rPr>
              <a:pPr/>
              <a:t>30</a:t>
            </a:fld>
            <a:endParaRPr lang="it-IT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1609725" y="787786"/>
          <a:ext cx="10372725" cy="5632063"/>
        </p:xfrm>
        <a:graphic>
          <a:graphicData uri="http://schemas.openxmlformats.org/drawingml/2006/table">
            <a:tbl>
              <a:tblPr/>
              <a:tblGrid>
                <a:gridCol w="8001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717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7683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Giustizia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2627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Riqualificazione urbana edificio ed aree circostanti sede giudice di pace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39.679,38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2627"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Totale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39.679,38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2627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7683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Ordine pubblico e sicurezza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2627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Acquisto automezzi per Polizia Locale (Ford Focus e allestimento 3 veicoli)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41.473,94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2627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Attrezzature per Polizia Locale (n. 20 </a:t>
                      </a:r>
                      <a:r>
                        <a:rPr lang="it-IT" sz="1800" b="0" i="0" u="none" strike="noStrike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bodycam</a:t>
                      </a:r>
                      <a:r>
                        <a:rPr lang="it-IT" sz="18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26.974,20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2627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Contributi a famiglie per videosorveglianza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29.750,00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82627"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Totale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98.198,14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88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4434-FC92-3F40-B246-54BA7C3F068D}" type="slidenum">
              <a:rPr lang="it-IT" sz="1200" b="1" smtClean="0">
                <a:solidFill>
                  <a:schemeClr val="tx1"/>
                </a:solidFill>
              </a:rPr>
              <a:pPr/>
              <a:t>31</a:t>
            </a:fld>
            <a:endParaRPr lang="it-IT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1581150" y="787773"/>
          <a:ext cx="10210800" cy="5655538"/>
        </p:xfrm>
        <a:graphic>
          <a:graphicData uri="http://schemas.openxmlformats.org/drawingml/2006/table">
            <a:tbl>
              <a:tblPr/>
              <a:tblGrid>
                <a:gridCol w="8143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669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973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Istruzione e diritto allo studio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230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Manutenzione straordinaria scuole materne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71.047,96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230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Adeguamento sismico scuola primaria IV Novembre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203.468,67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230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Miglioramento sismico scuola primaria Gabelli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108.158,52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230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Riqualificazione urbana laboratori territoriali (contributo agli investimenti)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117.267,00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230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Attrezzature informatiche e varie, mobili e arredi per scuole materne elementari e medie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132.779,95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230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Scuola media Lozer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142.727,78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230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Contributi per investimenti ad associazioni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  7.900,00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230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Manutenzioni straordinarie scuole elementari (Da Vinci, Rosmini, Grigoletti)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216.782,43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230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Acquisto arredi e attrezzature per refezione scolastica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30.679,97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230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Interventi di straordinaria manutenzione scuole medie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30.672,28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230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Efficientamento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energetico edilizia scolastica (scuola P.P. Pasolini)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24.283,35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8230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Altri interventi minori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50.829,40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82303"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Totale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1.136.597,31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91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4434-FC92-3F40-B246-54BA7C3F068D}" type="slidenum">
              <a:rPr lang="it-IT" sz="1200" b="1" smtClean="0">
                <a:solidFill>
                  <a:schemeClr val="tx1"/>
                </a:solidFill>
              </a:rPr>
              <a:pPr/>
              <a:t>32</a:t>
            </a:fld>
            <a:endParaRPr lang="it-IT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1609725" y="533391"/>
          <a:ext cx="10172700" cy="6143625"/>
        </p:xfrm>
        <a:graphic>
          <a:graphicData uri="http://schemas.openxmlformats.org/drawingml/2006/table">
            <a:tbl>
              <a:tblPr/>
              <a:tblGrid>
                <a:gridCol w="82391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335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492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Tutela e valorizzazione dei beni e </a:t>
                      </a:r>
                      <a:r>
                        <a:rPr lang="it-IT" sz="2400" b="1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attivita'</a:t>
                      </a:r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culturali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844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Manutenzione straordinaria edifici culturali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318.180,77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844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Manutenzione straordinaria musei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223.570,06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844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Progetto PISUS A8 - progetto di rifacimento ingresso di Palazzo Ricchieri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98.612,43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844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Manutenzione straordinaria archivio storico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11.948,68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844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Manutenzione straordinaria Villa Galvani finalizzata al riutilizzo per Palazzo del fumetto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99.993,24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844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Acquisto pubblicazioni, libri e arredi per la biblioteca comunale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36.379,24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844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Altro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39.000,00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8443"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Totale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827.684,42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8443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492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Politiche giovanili, sport e tempo libero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844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Campo in erba sintetica via Peruzza lotto 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30.136,57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844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Manutenzione straordinaria impianto sportivo stadio velodromo Bottecchia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96.681,02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6844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Manutenzione straordinaria impianti sportivi diversi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285.695,07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6844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Realizzazione campo in erba sintetica e nuovi spogliatoi presso l'impianto De Marchi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101.750,45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6844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Realizzazione nuovo parapetto pista di pattinaggio Palazzetto dello Sport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55.643,46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6844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Manutenzione straordinaria impianto sportivo </a:t>
                      </a:r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Tognon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788.978,28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6844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Centro di aggregazione giovanile Casa delle attività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31.335,75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6844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Contributi ad associazioni per interventi di manutenzione straordinaria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70.630,00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6844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Altri interventi minori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  7.635,32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68443"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Totale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1.468.485,92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87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4434-FC92-3F40-B246-54BA7C3F068D}" type="slidenum">
              <a:rPr lang="it-IT" sz="1200" b="1" smtClean="0">
                <a:solidFill>
                  <a:schemeClr val="tx1"/>
                </a:solidFill>
              </a:rPr>
              <a:pPr/>
              <a:t>33</a:t>
            </a:fld>
            <a:endParaRPr lang="it-IT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005232"/>
              </p:ext>
            </p:extLst>
          </p:nvPr>
        </p:nvGraphicFramePr>
        <p:xfrm>
          <a:off x="1571625" y="787786"/>
          <a:ext cx="10229850" cy="5727313"/>
        </p:xfrm>
        <a:graphic>
          <a:graphicData uri="http://schemas.openxmlformats.org/drawingml/2006/table">
            <a:tbl>
              <a:tblPr/>
              <a:tblGrid>
                <a:gridCol w="82867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8743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Assetto del territorio ed edilizia abitativa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57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Rimborso oneri urbanizzazione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55.262,51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5573"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Totale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55.262,51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5573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743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Sviluppo sostenibile e tutela del territorio e dell'ambiente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557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Ricalibratura e manutenzione straordinaria sistema/reticolo idrografico minore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199.409,20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557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Sistemazione tratto di via del Passo in località Vallenoncello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176.608,45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557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Potenziamento collettori per lo scarico di acque meteoriche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129.103,44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557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Manutenzione straordinaria aree verdi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45.000,00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557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Manutenzione straordinaria fiume Noncello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58.582,60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557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Razionalizzazione ecocentro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103.584,40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557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Realizzazione sistema di scarico acque meteoriche via San Valentino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544.514,50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6557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POR FESR 2014/2020 Azioni 4.1 e 4.3 - Agenda urbana quartiere di Torre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80.801,49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6557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Altri interventi minori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126.054,63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65573"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Totale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1.463.658,71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5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4434-FC92-3F40-B246-54BA7C3F068D}" type="slidenum">
              <a:rPr lang="it-IT" sz="1200" b="1" smtClean="0">
                <a:solidFill>
                  <a:schemeClr val="tx1"/>
                </a:solidFill>
              </a:rPr>
              <a:pPr/>
              <a:t>34</a:t>
            </a:fld>
            <a:endParaRPr lang="it-IT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1647825" y="152398"/>
          <a:ext cx="10429876" cy="6480688"/>
        </p:xfrm>
        <a:graphic>
          <a:graphicData uri="http://schemas.openxmlformats.org/drawingml/2006/table">
            <a:tbl>
              <a:tblPr/>
              <a:tblGrid>
                <a:gridCol w="88331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66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165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Trasporti e diritto alla mobilità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0845"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Lavori di riqualificazione di via Cappuccini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734.934,68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0845"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Pisus B - Telesosta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99.796,00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3273"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Progetto PISUS A13 - percorso ciclopedonale parchi S. Valentino, San Carlo, parco del Seminario 2° tratto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330.290,34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0845"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Manutenzione straordinaria rete di illuminazione pubblica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235.076,49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0845"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Bando zone 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180.786,90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0845"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Nuova rotonda via Montereale - via del Traverso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63.245,37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0845"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PEBA - piano eliminazione barriere architettoniche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63.810,82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93273"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Progetto PISUS A6 - percorso ciclopedonale dei parchi San Valentino, San Carlo e parco del Seminario 1° tratto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221.945,42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0845"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Progetto PISUS A10 - collegamento ciclabili dalla stazione FFSS all'università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314.216,79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0845"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Manutenzione straordinaria segnaletica stradale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83.597,79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0845"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Manutenzione straordinaria parcheggi in struttura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262.181,41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0845"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Riqualificazione urbana piazza della Motta ed aree circostanti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32.926,54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93273"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Progetto PISUS A11 - realizzazione percorso ciclopedonale parco del Seminario, via Terme Romane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30.437,64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0845"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Manutenzione straordinaria strade piazze marciapiedi diversi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343.362,35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084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7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Manutenzione viabilità ed aree pubbliche (via Nuova di Corva, viale Treviso, ecc.)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672.368,91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493273"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Progetto PISUS A4 - Rifacimento segmento di via Mazzini, corso Vittorio Emanuele e Largo San Giorgio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2.444.270,94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50845"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Realizzazione interventi di mitigazione acustica in via Nuova di </a:t>
                      </a:r>
                      <a:r>
                        <a:rPr lang="it-IT" sz="17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Corva</a:t>
                      </a:r>
                      <a:endParaRPr lang="it-IT" sz="17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43.573,67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50845"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Altri interventi minori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157.663,83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50845">
                <a:tc>
                  <a:txBody>
                    <a:bodyPr/>
                    <a:lstStyle/>
                    <a:p>
                      <a:pPr algn="r" fontAlgn="b"/>
                      <a:r>
                        <a:rPr lang="it-IT" sz="17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Totale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6.314.485,89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122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4434-FC92-3F40-B246-54BA7C3F068D}" type="slidenum">
              <a:rPr lang="it-IT" sz="1200" b="1" smtClean="0">
                <a:solidFill>
                  <a:schemeClr val="tx1"/>
                </a:solidFill>
              </a:rPr>
              <a:pPr/>
              <a:t>35</a:t>
            </a:fld>
            <a:endParaRPr lang="it-IT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1600200" y="787780"/>
          <a:ext cx="10325100" cy="5679700"/>
        </p:xfrm>
        <a:graphic>
          <a:graphicData uri="http://schemas.openxmlformats.org/drawingml/2006/table">
            <a:tbl>
              <a:tblPr/>
              <a:tblGrid>
                <a:gridCol w="8572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5411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Soccorso civile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5588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Attrezzature per protezione civile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  1.769,00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5588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Realizzazione di una tettoia aperta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10.213,63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5588"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Totale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11.982,63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5588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411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Diritti sociali, politiche sociali e famiglia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5588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Manutenzione straordinaria asili nido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19.940,90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5588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Manutenzioni straordinarie cimiteri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77.521,75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5588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Manutenzione straordinaria Casa Serena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125.529,07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5588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Interventi housing sociale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42.934,16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15588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Attrezzature per asili nido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18.440,37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15588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Altri interventi minori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10.976,15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15588"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Totale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295.342,40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07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4434-FC92-3F40-B246-54BA7C3F068D}" type="slidenum">
              <a:rPr lang="it-IT" sz="1200" b="1" smtClean="0">
                <a:solidFill>
                  <a:schemeClr val="tx1"/>
                </a:solidFill>
              </a:rPr>
              <a:pPr/>
              <a:t>36</a:t>
            </a:fld>
            <a:endParaRPr lang="it-IT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1581149" y="787788"/>
          <a:ext cx="10410825" cy="5860661"/>
        </p:xfrm>
        <a:graphic>
          <a:graphicData uri="http://schemas.openxmlformats.org/drawingml/2006/table">
            <a:tbl>
              <a:tblPr/>
              <a:tblGrid>
                <a:gridCol w="85820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287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071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Tutela della salute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303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Costruzione gattile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51.963,00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303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Altro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     829,60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3033"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Totale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52.792,60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3033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071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Sviluppo economico e </a:t>
                      </a:r>
                      <a:r>
                        <a:rPr lang="it-IT" sz="2400" b="1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competitivita'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303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Manutenzione straordinaria farmacie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19.867,86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303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Sostituzione gruppo frigo e attrezzature per farmacie comunali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17.389,21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303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Opere di urbanizzazione nel piano degli insediamenti produttivi - PIP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102.500,00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303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Contributi agli investimenti per bando sostegno delle attività a servizio dei residenti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101.964,82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303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Contributi agli investimenti per progetto casette in legno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30.000,00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303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Altri investimenti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  1.342,00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3033"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Totale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273.063,89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93033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9071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Energia e diversificazione delle fonti energetiche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9303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Implementazione sistema di monitoraggio consumi di energia elettrica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  8.446,43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93033"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Totale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         8.446,43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93033"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80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93033"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Totale complessivo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€  13.441.119,64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60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898222"/>
              </p:ext>
            </p:extLst>
          </p:nvPr>
        </p:nvGraphicFramePr>
        <p:xfrm>
          <a:off x="3765549" y="666750"/>
          <a:ext cx="4686302" cy="378460"/>
        </p:xfrm>
        <a:graphic>
          <a:graphicData uri="http://schemas.openxmlformats.org/drawingml/2006/table">
            <a:tbl>
              <a:tblPr/>
              <a:tblGrid>
                <a:gridCol w="46863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RISULTATO DI AMMINISTRAZIONE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978190" y="1222743"/>
          <a:ext cx="10919642" cy="5284366"/>
        </p:xfrm>
        <a:graphic>
          <a:graphicData uri="http://schemas.openxmlformats.org/drawingml/2006/table">
            <a:tbl>
              <a:tblPr/>
              <a:tblGrid>
                <a:gridCol w="12217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17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17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54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662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6629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96629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7148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RISULTATO </a:t>
                      </a:r>
                      <a:r>
                        <a:rPr lang="it-IT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DI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AMMINISTRAZIONE FINANZIARIO 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RESIDUI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COMPETENZA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573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Fondo cassa iniziale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16.328.796,02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573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Riscossioni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15.190.636,10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88.776.556,16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103.967.192,26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573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Pagamenti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14.164.022,08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90.279.490,66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104.443.512,74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415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Fondo cassa al 31.12.19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15.852.475,54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573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Residui attivi 31.12.19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19.753.319,02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19.873.424,73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39.626.743,75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D6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573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Residui passivi 31.12.19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2.621.529,67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18.297.076,58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20.918.606,25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D6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573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Saldo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18.708.137,50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573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FVP di parte corrente - spesa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8.128.012,12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573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FVP di parte capitale - spesa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5.618.865,83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573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Risultato di amministrazione 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20.813.735,09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4158"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5736">
                <a:tc rowSpan="4" gridSpan="4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Scomposizione avanzo di amministrazione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Parte accantonata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10.999.325,01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5736">
                <a:tc gridSpan="4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Parte vincolata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8.528.597,83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15736">
                <a:tc gridSpan="4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Parte destinata a investimenti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132.213,71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15736">
                <a:tc gridSpan="4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Parte disponibile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1.153.598,54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4434-FC92-3F40-B246-54BA7C3F068D}" type="slidenum">
              <a:rPr lang="it-IT" sz="1200" b="1" smtClean="0">
                <a:solidFill>
                  <a:schemeClr val="tx1"/>
                </a:solidFill>
              </a:rPr>
              <a:pPr/>
              <a:t>37</a:t>
            </a:fld>
            <a:endParaRPr lang="it-IT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04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797397"/>
              </p:ext>
            </p:extLst>
          </p:nvPr>
        </p:nvGraphicFramePr>
        <p:xfrm>
          <a:off x="4314825" y="425450"/>
          <a:ext cx="3562349" cy="378460"/>
        </p:xfrm>
        <a:graphic>
          <a:graphicData uri="http://schemas.openxmlformats.org/drawingml/2006/table">
            <a:tbl>
              <a:tblPr/>
              <a:tblGrid>
                <a:gridCol w="35623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SCOMPOSIZIONE AVANZO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797441" y="1052629"/>
          <a:ext cx="10909007" cy="5390694"/>
        </p:xfrm>
        <a:graphic>
          <a:graphicData uri="http://schemas.openxmlformats.org/drawingml/2006/table">
            <a:tbl>
              <a:tblPr/>
              <a:tblGrid>
                <a:gridCol w="39715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53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53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53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2532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362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9528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SCOMPOSIZIONE RISULTATO </a:t>
                      </a:r>
                      <a:r>
                        <a:rPr lang="it-IT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DI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AMMINISTRAZIONE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363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Avanzo di amministrazione totale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13.820.733,00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17.603.411,00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14.325.535,00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17.229.564,83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20.813.735,09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363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PARTE ACCANTONATA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363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Fondo crediti dubbia esigibilità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4.573.751,00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5.200.000,00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4.851.708,06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7.900.822,84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8.980.272,01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360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Fondo rischi legali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400.000,00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900.000,00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900.000,00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1.402.560,00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1.629.700,55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363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Fondo perdite da partecipazioni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181.000,00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181.000,00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252.560,00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363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Fondo indennità di fine mandato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2.908,00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8.389,61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13.871,03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363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Altri fondi spese e rischi futuri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200.000,00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250.000,00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160.000,00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389.352,45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363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 Totale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5.154.751,00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6.483.908,00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6.262.657,67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9.477.253,87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10.999.325,01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363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PARTE VINCOLATA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363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Vincoli derivanti da leggi e principi cont.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403.706,00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587.261,00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522.628,00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969.495,05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443.336,24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360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Vincoli da trasferimenti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2.767.176,00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2.919.130,00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2.264.194,00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2.478.913,09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3.604.922,88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363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Vincoli da contrazione mutui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1.701.281,00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4.008.776,00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1.899.306,00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1.379.466,41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1.778.645,89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363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Vincoli formalmente attribuiti all'ente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1.184.542,00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1.642.416,00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2.062.521,00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1.168.195,05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2.465.804,51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7363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altri vincoli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235.888,31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7363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 Totale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6.056.705,00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9.157.583,00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6.748.649,00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5.996.069,60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8.528.597,83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7363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PARTE DESTINATA AGLI INVESTIMENTI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6360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Economia e maggiori entrate in c/capitale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881.291,00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685.467,00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292.349,00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467.763,89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132.213,71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7363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AVANZO DI AMMINISTRAZIONE LIBERO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1.728.026,00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1.276.453,00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1.021.880,00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1.288.477,47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1.153.598,54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4434-FC92-3F40-B246-54BA7C3F068D}" type="slidenum">
              <a:rPr lang="it-IT" sz="1200" b="1" smtClean="0">
                <a:solidFill>
                  <a:schemeClr val="tx1"/>
                </a:solidFill>
              </a:rPr>
              <a:pPr/>
              <a:t>38</a:t>
            </a:fld>
            <a:endParaRPr lang="it-IT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7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888354"/>
              </p:ext>
            </p:extLst>
          </p:nvPr>
        </p:nvGraphicFramePr>
        <p:xfrm>
          <a:off x="3371851" y="176529"/>
          <a:ext cx="7114784" cy="756920"/>
        </p:xfrm>
        <a:graphic>
          <a:graphicData uri="http://schemas.openxmlformats.org/drawingml/2006/table">
            <a:tbl>
              <a:tblPr/>
              <a:tblGrid>
                <a:gridCol w="71147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TREND AVANZO DI AMMINISTRAZIONE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2014 – 2019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Grafico 3"/>
          <p:cNvGraphicFramePr/>
          <p:nvPr/>
        </p:nvGraphicFramePr>
        <p:xfrm>
          <a:off x="533399" y="1114425"/>
          <a:ext cx="11058525" cy="5126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4434-FC92-3F40-B246-54BA7C3F068D}" type="slidenum">
              <a:rPr lang="it-IT" sz="1200" b="1" smtClean="0">
                <a:solidFill>
                  <a:schemeClr val="tx1"/>
                </a:solidFill>
              </a:rPr>
              <a:pPr/>
              <a:t>39</a:t>
            </a:fld>
            <a:endParaRPr lang="it-IT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04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co 6">
            <a:extLst>
              <a:ext uri="{FF2B5EF4-FFF2-40B4-BE49-F238E27FC236}">
                <a16:creationId xmlns="" xmlns:a16="http://schemas.microsoft.com/office/drawing/2014/main" id="{112CBB91-DFA8-4FE2-95B7-43FFD22B6415}"/>
              </a:ext>
            </a:extLst>
          </p:cNvPr>
          <p:cNvGraphicFramePr/>
          <p:nvPr/>
        </p:nvGraphicFramePr>
        <p:xfrm>
          <a:off x="956930" y="946298"/>
          <a:ext cx="10738884" cy="5326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4390E3F2-3CC1-4921-8DEF-87D9500664C0}"/>
              </a:ext>
            </a:extLst>
          </p:cNvPr>
          <p:cNvSpPr txBox="1"/>
          <p:nvPr/>
        </p:nvSpPr>
        <p:spPr>
          <a:xfrm>
            <a:off x="2074551" y="4657060"/>
            <a:ext cx="4538900" cy="1016168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>
                <a:solidFill>
                  <a:srgbClr val="FF0000"/>
                </a:solidFill>
              </a:rPr>
              <a:t>Rigidità spesa corrente</a:t>
            </a:r>
          </a:p>
          <a:p>
            <a:r>
              <a:rPr lang="it-IT" sz="1800" u="sng" dirty="0"/>
              <a:t>Spese personale con irap + rate mutui</a:t>
            </a:r>
          </a:p>
          <a:p>
            <a:r>
              <a:rPr lang="it-IT" sz="1800" dirty="0"/>
              <a:t>Entrate correnti</a:t>
            </a:r>
            <a:r>
              <a:rPr lang="it-IT" sz="1800" baseline="0" dirty="0"/>
              <a:t> (Tit. I+II+II)</a:t>
            </a:r>
            <a:endParaRPr lang="it-IT" sz="1800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81199"/>
              </p:ext>
            </p:extLst>
          </p:nvPr>
        </p:nvGraphicFramePr>
        <p:xfrm>
          <a:off x="4108116" y="380099"/>
          <a:ext cx="4026568" cy="378460"/>
        </p:xfrm>
        <a:graphic>
          <a:graphicData uri="http://schemas.openxmlformats.org/drawingml/2006/table">
            <a:tbl>
              <a:tblPr/>
              <a:tblGrid>
                <a:gridCol w="40265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4799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RIGIDITA' SPESA CORRENTE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4434-FC92-3F40-B246-54BA7C3F068D}" type="slidenum">
              <a:rPr lang="it-IT" sz="1200" b="1" smtClean="0">
                <a:solidFill>
                  <a:schemeClr val="tx1"/>
                </a:solidFill>
              </a:rPr>
              <a:pPr/>
              <a:t>4</a:t>
            </a:fld>
            <a:endParaRPr lang="it-IT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78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282" y="964504"/>
            <a:ext cx="9367216" cy="4485709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4434-FC92-3F40-B246-54BA7C3F068D}" type="slidenum">
              <a:rPr lang="it-IT" sz="1200" b="1" smtClean="0">
                <a:solidFill>
                  <a:schemeClr val="tx1"/>
                </a:solidFill>
              </a:rPr>
              <a:pPr/>
              <a:t>40</a:t>
            </a:fld>
            <a:endParaRPr lang="it-IT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8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2252222"/>
              </p:ext>
            </p:extLst>
          </p:nvPr>
        </p:nvGraphicFramePr>
        <p:xfrm>
          <a:off x="2869030" y="269240"/>
          <a:ext cx="6441239" cy="378460"/>
        </p:xfrm>
        <a:graphic>
          <a:graphicData uri="http://schemas.openxmlformats.org/drawingml/2006/table">
            <a:tbl>
              <a:tblPr/>
              <a:tblGrid>
                <a:gridCol w="64412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INCIDENZA SPESA PERSONALE SU SPESE CORRENTI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Grafico 5">
            <a:extLst>
              <a:ext uri="{FF2B5EF4-FFF2-40B4-BE49-F238E27FC236}">
                <a16:creationId xmlns="" xmlns:a16="http://schemas.microsoft.com/office/drawing/2014/main" id="{F67E69CC-457A-4147-91C6-250C70F06BAF}"/>
              </a:ext>
            </a:extLst>
          </p:cNvPr>
          <p:cNvGraphicFramePr/>
          <p:nvPr/>
        </p:nvGraphicFramePr>
        <p:xfrm>
          <a:off x="946298" y="978195"/>
          <a:ext cx="10585301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4434-FC92-3F40-B246-54BA7C3F068D}" type="slidenum">
              <a:rPr lang="it-IT" sz="1200" b="1" smtClean="0">
                <a:solidFill>
                  <a:schemeClr val="tx1"/>
                </a:solidFill>
              </a:rPr>
              <a:pPr/>
              <a:t>5</a:t>
            </a:fld>
            <a:endParaRPr lang="it-IT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8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>
            <a:extLst>
              <a:ext uri="{FF2B5EF4-FFF2-40B4-BE49-F238E27FC236}">
                <a16:creationId xmlns="" xmlns:a16="http://schemas.microsoft.com/office/drawing/2014/main" id="{36CABE6A-4D5E-42A4-8A15-F5830CAA07CE}"/>
              </a:ext>
            </a:extLst>
          </p:cNvPr>
          <p:cNvGraphicFramePr/>
          <p:nvPr/>
        </p:nvGraphicFramePr>
        <p:xfrm>
          <a:off x="1020725" y="1020725"/>
          <a:ext cx="10696353" cy="5475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756562"/>
              </p:ext>
            </p:extLst>
          </p:nvPr>
        </p:nvGraphicFramePr>
        <p:xfrm>
          <a:off x="2559271" y="135860"/>
          <a:ext cx="7060758" cy="744220"/>
        </p:xfrm>
        <a:graphic>
          <a:graphicData uri="http://schemas.openxmlformats.org/drawingml/2006/table">
            <a:tbl>
              <a:tblPr/>
              <a:tblGrid>
                <a:gridCol w="70607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INCIDENZA DEGLI ACCERTAMENTI DI PARTE CORRENTE SULLE PREVISIONI INIZIALI DI PARTE CORRENTE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4434-FC92-3F40-B246-54BA7C3F068D}" type="slidenum">
              <a:rPr lang="it-IT" sz="1200" b="1" smtClean="0">
                <a:solidFill>
                  <a:schemeClr val="tx1"/>
                </a:solidFill>
              </a:rPr>
              <a:pPr/>
              <a:t>6</a:t>
            </a:fld>
            <a:endParaRPr lang="it-IT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27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25135"/>
              </p:ext>
            </p:extLst>
          </p:nvPr>
        </p:nvGraphicFramePr>
        <p:xfrm>
          <a:off x="2759075" y="571500"/>
          <a:ext cx="7219950" cy="378460"/>
        </p:xfrm>
        <a:graphic>
          <a:graphicData uri="http://schemas.openxmlformats.org/drawingml/2006/table">
            <a:tbl>
              <a:tblPr/>
              <a:tblGrid>
                <a:gridCol w="72199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4671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INVESTIMENTI DIRETTI PROCAPITE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Segnaposto contenuto 6">
            <a:extLst>
              <a:ext uri="{FF2B5EF4-FFF2-40B4-BE49-F238E27FC236}">
                <a16:creationId xmlns="" xmlns:a16="http://schemas.microsoft.com/office/drawing/2014/main" id="{C15C2A13-2091-472D-B7AC-7FE3E719CC3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56930" y="949960"/>
          <a:ext cx="10738884" cy="5438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sellaDiTesto 1"/>
          <p:cNvSpPr txBox="1"/>
          <p:nvPr/>
        </p:nvSpPr>
        <p:spPr>
          <a:xfrm>
            <a:off x="10410825" y="6432698"/>
            <a:ext cx="1704975" cy="26813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b="1" i="1" dirty="0">
                <a:latin typeface="Calibri" panose="020F0502020204030204" pitchFamily="34" charset="0"/>
              </a:rPr>
              <a:t>Dati  in valore assoluto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4434-FC92-3F40-B246-54BA7C3F068D}" type="slidenum">
              <a:rPr lang="it-IT" sz="1200" b="1" smtClean="0">
                <a:solidFill>
                  <a:schemeClr val="tx1"/>
                </a:solidFill>
              </a:rPr>
              <a:pPr/>
              <a:t>7</a:t>
            </a:fld>
            <a:endParaRPr lang="it-IT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6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65655"/>
              </p:ext>
            </p:extLst>
          </p:nvPr>
        </p:nvGraphicFramePr>
        <p:xfrm>
          <a:off x="2860675" y="298450"/>
          <a:ext cx="6521450" cy="378460"/>
        </p:xfrm>
        <a:graphic>
          <a:graphicData uri="http://schemas.openxmlformats.org/drawingml/2006/table">
            <a:tbl>
              <a:tblPr/>
              <a:tblGrid>
                <a:gridCol w="6521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INDEBITAMENTO PROCAPITE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Grafico 5">
            <a:extLst>
              <a:ext uri="{FF2B5EF4-FFF2-40B4-BE49-F238E27FC236}">
                <a16:creationId xmlns="" xmlns:a16="http://schemas.microsoft.com/office/drawing/2014/main" id="{3DC54B90-FC0D-45D0-98B2-6790F6892DD4}"/>
              </a:ext>
            </a:extLst>
          </p:cNvPr>
          <p:cNvGraphicFramePr/>
          <p:nvPr/>
        </p:nvGraphicFramePr>
        <p:xfrm>
          <a:off x="999460" y="1010093"/>
          <a:ext cx="10722640" cy="5416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sellaDiTesto 1"/>
          <p:cNvSpPr txBox="1"/>
          <p:nvPr/>
        </p:nvSpPr>
        <p:spPr>
          <a:xfrm>
            <a:off x="10410825" y="6432698"/>
            <a:ext cx="1704975" cy="26813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b="1" i="1" dirty="0">
                <a:latin typeface="Calibri" panose="020F0502020204030204" pitchFamily="34" charset="0"/>
              </a:rPr>
              <a:t>Dati  in valore assoluto 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4434-FC92-3F40-B246-54BA7C3F068D}" type="slidenum">
              <a:rPr lang="it-IT" sz="1200" b="1" smtClean="0">
                <a:solidFill>
                  <a:schemeClr val="tx1"/>
                </a:solidFill>
              </a:rPr>
              <a:pPr/>
              <a:t>8</a:t>
            </a:fld>
            <a:endParaRPr lang="it-IT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05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1073888" y="637958"/>
          <a:ext cx="10590027" cy="5780973"/>
        </p:xfrm>
        <a:graphic>
          <a:graphicData uri="http://schemas.openxmlformats.org/drawingml/2006/table">
            <a:tbl>
              <a:tblPr/>
              <a:tblGrid>
                <a:gridCol w="8790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90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90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90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790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7906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9113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27739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37354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37354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64614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INDICI SU RISCOSSIONI - PAGAMENTI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4614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COMPETENZA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883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883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VELOCITA' </a:t>
                      </a:r>
                      <a:r>
                        <a:rPr lang="it-IT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DI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RISCOSSIONE E PAGAMENTI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1681">
                <a:tc gridSpan="5"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VELOCITA' </a:t>
                      </a:r>
                      <a:r>
                        <a:rPr lang="it-IT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DI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RISCOSSIONE ENTRATE PROPRIE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82,50%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80,86%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80,32%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78,50%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73,01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8830">
                <a:tc gridSpan="5"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(riscossioni tit. I e III comp./accertamenti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tit.I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e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III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1681">
                <a:tc gridSpan="5"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VELOCITA' </a:t>
                      </a:r>
                      <a:r>
                        <a:rPr lang="it-IT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DI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PAGAMENTO (Tit. I)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74,83%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77,70%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83,17%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84,57%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82,99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8830">
                <a:tc gridSpan="5"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(pagamenti/impegni)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1681">
                <a:tc gridSpan="5"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VELOCITA' </a:t>
                      </a:r>
                      <a:r>
                        <a:rPr lang="it-IT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DI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PAGAMENTO (Tit. II)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92,72%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83,92%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75,64%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77,24%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76,33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8830">
                <a:tc gridSpan="5"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(pagamenti/impegni)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8830"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883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34362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INDICI SU RISCOSSIONI - PAGAMENTI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34362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SMALTIMENTO RESIDUI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3883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3883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SMALTIMENTO RESIDUI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38830">
                <a:tc gridSpan="5"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SMALTIMENTO RESIDUI ATTIVI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72,25%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51,52%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48,80%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52,59%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43,08%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38830">
                <a:tc gridSpan="5"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(riscossioni a residui/accertamenti)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38830">
                <a:tc gridSpan="5"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SMALTIMENTO RESIDUI PASSIVI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84,58%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88,54%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88,54%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77,31%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77,76%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38830">
                <a:tc gridSpan="5"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(pagamenti a residui/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residui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passivi)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4434-FC92-3F40-B246-54BA7C3F068D}" type="slidenum">
              <a:rPr lang="it-IT" sz="1200" b="1" smtClean="0">
                <a:solidFill>
                  <a:schemeClr val="tx1"/>
                </a:solidFill>
              </a:rPr>
              <a:pPr/>
              <a:t>9</a:t>
            </a:fld>
            <a:endParaRPr lang="it-IT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0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2131</TotalTime>
  <Words>2576</Words>
  <Application>Microsoft Office PowerPoint</Application>
  <PresentationFormat>Personalizzato</PresentationFormat>
  <Paragraphs>1040</Paragraphs>
  <Slides>40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1" baseType="lpstr">
      <vt:lpstr>Filo</vt:lpstr>
      <vt:lpstr> RENDICONTO  DELLA  GESTIONE 2019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massimo@drigo.info</dc:creator>
  <cp:lastModifiedBy>Burgnich Mariacristina</cp:lastModifiedBy>
  <cp:revision>233</cp:revision>
  <cp:lastPrinted>2019-04-08T10:55:25Z</cp:lastPrinted>
  <dcterms:created xsi:type="dcterms:W3CDTF">2019-04-02T16:34:40Z</dcterms:created>
  <dcterms:modified xsi:type="dcterms:W3CDTF">2020-05-21T10:12:39Z</dcterms:modified>
</cp:coreProperties>
</file>