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70" r:id="rId3"/>
    <p:sldId id="287" r:id="rId4"/>
    <p:sldId id="271" r:id="rId5"/>
    <p:sldId id="303" r:id="rId6"/>
    <p:sldId id="258" r:id="rId7"/>
    <p:sldId id="305" r:id="rId8"/>
    <p:sldId id="304" r:id="rId9"/>
    <p:sldId id="261" r:id="rId10"/>
    <p:sldId id="306" r:id="rId11"/>
    <p:sldId id="264" r:id="rId12"/>
    <p:sldId id="257" r:id="rId13"/>
    <p:sldId id="269" r:id="rId14"/>
    <p:sldId id="286" r:id="rId15"/>
    <p:sldId id="273" r:id="rId16"/>
    <p:sldId id="309" r:id="rId17"/>
    <p:sldId id="274" r:id="rId18"/>
    <p:sldId id="275" r:id="rId19"/>
    <p:sldId id="260" r:id="rId20"/>
    <p:sldId id="276" r:id="rId21"/>
    <p:sldId id="278" r:id="rId22"/>
    <p:sldId id="280" r:id="rId23"/>
    <p:sldId id="279" r:id="rId24"/>
    <p:sldId id="281" r:id="rId25"/>
    <p:sldId id="300" r:id="rId26"/>
    <p:sldId id="296" r:id="rId27"/>
    <p:sldId id="297" r:id="rId28"/>
    <p:sldId id="298" r:id="rId29"/>
    <p:sldId id="311" r:id="rId30"/>
    <p:sldId id="299" r:id="rId3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C05AD-D6C0-4748-8D77-F18432819FD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D699DA4-3CA1-4C94-8F02-98B5676CA8E5}">
      <dgm:prSet phldrT="[Testo]" phldr="1"/>
      <dgm:spPr>
        <a:noFill/>
        <a:ln w="31750">
          <a:solidFill>
            <a:srgbClr val="FF0000"/>
          </a:solidFill>
        </a:ln>
      </dgm:spPr>
      <dgm:t>
        <a:bodyPr/>
        <a:lstStyle/>
        <a:p>
          <a:endParaRPr lang="it-IT" dirty="0"/>
        </a:p>
      </dgm:t>
    </dgm:pt>
    <dgm:pt modelId="{DE9F7DC5-9888-439A-BCB4-70343E5A5B37}" type="parTrans" cxnId="{B57897FB-5827-454D-AE9F-98117C8386AE}">
      <dgm:prSet/>
      <dgm:spPr/>
      <dgm:t>
        <a:bodyPr/>
        <a:lstStyle/>
        <a:p>
          <a:endParaRPr lang="it-IT"/>
        </a:p>
      </dgm:t>
    </dgm:pt>
    <dgm:pt modelId="{F4F08C6C-3D2B-49FD-8AD6-6A6552892D0E}" type="sibTrans" cxnId="{B57897FB-5827-454D-AE9F-98117C8386AE}">
      <dgm:prSet/>
      <dgm:spPr>
        <a:noFill/>
        <a:ln w="31750">
          <a:solidFill>
            <a:srgbClr val="FF0000"/>
          </a:solidFill>
        </a:ln>
      </dgm:spPr>
      <dgm:t>
        <a:bodyPr/>
        <a:lstStyle/>
        <a:p>
          <a:endParaRPr lang="it-IT"/>
        </a:p>
      </dgm:t>
    </dgm:pt>
    <dgm:pt modelId="{6BA09F88-B76C-4F7F-80D0-FE829FB648BE}">
      <dgm:prSet phldrT="[Testo]" custT="1"/>
      <dgm:spPr/>
      <dgm:t>
        <a:bodyPr/>
        <a:lstStyle/>
        <a:p>
          <a:pPr algn="ctr"/>
          <a:r>
            <a:rPr lang="it-IT" sz="2400" dirty="0"/>
            <a:t>Imprese</a:t>
          </a:r>
        </a:p>
      </dgm:t>
    </dgm:pt>
    <dgm:pt modelId="{E98B39EB-5FDE-4D49-9604-3702158BAC2B}" type="parTrans" cxnId="{2C2C6DF7-09AB-4DE3-A31C-18F32728E3F9}">
      <dgm:prSet/>
      <dgm:spPr/>
      <dgm:t>
        <a:bodyPr/>
        <a:lstStyle/>
        <a:p>
          <a:endParaRPr lang="it-IT"/>
        </a:p>
      </dgm:t>
    </dgm:pt>
    <dgm:pt modelId="{FB59C436-CC40-4E97-A716-E6FE597D4B42}" type="sibTrans" cxnId="{2C2C6DF7-09AB-4DE3-A31C-18F32728E3F9}">
      <dgm:prSet/>
      <dgm:spPr/>
      <dgm:t>
        <a:bodyPr/>
        <a:lstStyle/>
        <a:p>
          <a:endParaRPr lang="it-IT"/>
        </a:p>
      </dgm:t>
    </dgm:pt>
    <dgm:pt modelId="{F3EBF643-C864-4CB1-BF14-BFC9878BE7D4}">
      <dgm:prSet phldrT="[Testo]" custT="1"/>
      <dgm:spPr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chemeClr val="bg2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B6A3D5DF-6F25-4A5B-86E2-A54D7E1E20FE}" type="parTrans" cxnId="{32A58267-DCEF-4FB0-A82B-4C01F2B32AB5}">
      <dgm:prSet/>
      <dgm:spPr/>
      <dgm:t>
        <a:bodyPr/>
        <a:lstStyle/>
        <a:p>
          <a:endParaRPr lang="it-IT"/>
        </a:p>
      </dgm:t>
    </dgm:pt>
    <dgm:pt modelId="{AD7C6A58-D9BB-44F6-AC32-50508D661364}" type="sibTrans" cxnId="{32A58267-DCEF-4FB0-A82B-4C01F2B32AB5}">
      <dgm:prSet custT="1"/>
      <dgm:spPr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1F8C3AB-A9FD-465A-A34A-0E4399B886AF}">
      <dgm:prSet phldrT="[Testo]" custT="1"/>
      <dgm:spPr/>
      <dgm:t>
        <a:bodyPr/>
        <a:lstStyle/>
        <a:p>
          <a:r>
            <a:rPr lang="it-IT" sz="2400" dirty="0"/>
            <a:t>Demografia</a:t>
          </a:r>
        </a:p>
      </dgm:t>
    </dgm:pt>
    <dgm:pt modelId="{71E9BF45-DB38-473D-B67B-D52A4AD309BC}" type="parTrans" cxnId="{268D3455-2AA9-4412-B48F-013841C7BE90}">
      <dgm:prSet/>
      <dgm:spPr/>
      <dgm:t>
        <a:bodyPr/>
        <a:lstStyle/>
        <a:p>
          <a:endParaRPr lang="it-IT"/>
        </a:p>
      </dgm:t>
    </dgm:pt>
    <dgm:pt modelId="{C7963B07-BC77-46BC-90EE-64350D72FC9B}" type="sibTrans" cxnId="{268D3455-2AA9-4412-B48F-013841C7BE90}">
      <dgm:prSet/>
      <dgm:spPr/>
      <dgm:t>
        <a:bodyPr/>
        <a:lstStyle/>
        <a:p>
          <a:endParaRPr lang="it-IT"/>
        </a:p>
      </dgm:t>
    </dgm:pt>
    <dgm:pt modelId="{C45FE44C-49C8-48B0-9BBD-3DBD8E8AB90F}">
      <dgm:prSet phldrT="[Testo]" custT="1"/>
      <dgm:spPr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>
            <a:solidFill>
              <a:schemeClr val="bg2">
                <a:lumMod val="25000"/>
              </a:schemeClr>
            </a:solidFill>
            <a:latin typeface="Calibri"/>
            <a:ea typeface="+mn-ea"/>
            <a:cs typeface="+mn-cs"/>
          </a:endParaRPr>
        </a:p>
      </dgm:t>
    </dgm:pt>
    <dgm:pt modelId="{32B31643-4960-4AFF-B028-3AD8BEEEB512}" type="parTrans" cxnId="{5DA33877-1A25-427E-B941-4564C8DBA472}">
      <dgm:prSet/>
      <dgm:spPr/>
      <dgm:t>
        <a:bodyPr/>
        <a:lstStyle/>
        <a:p>
          <a:endParaRPr lang="it-IT"/>
        </a:p>
      </dgm:t>
    </dgm:pt>
    <dgm:pt modelId="{30FECB5C-5BD1-42F1-A82F-46E25B97C995}" type="sibTrans" cxnId="{5DA33877-1A25-427E-B941-4564C8DBA472}">
      <dgm:prSet custT="1"/>
      <dgm:spPr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E7A75561-9A0B-4503-BF49-A2A5FAF7B013}">
      <dgm:prSet phldrT="[Testo]" custT="1"/>
      <dgm:spPr/>
      <dgm:t>
        <a:bodyPr/>
        <a:lstStyle/>
        <a:p>
          <a:pPr algn="ctr"/>
          <a:r>
            <a:rPr lang="it-IT" sz="2400" dirty="0"/>
            <a:t>Turismo</a:t>
          </a:r>
        </a:p>
      </dgm:t>
    </dgm:pt>
    <dgm:pt modelId="{FED389DF-23DC-4DEE-877E-541E74534A15}" type="parTrans" cxnId="{9DE58CF0-54AB-469C-8ABF-2BE6B9A4800C}">
      <dgm:prSet/>
      <dgm:spPr/>
      <dgm:t>
        <a:bodyPr/>
        <a:lstStyle/>
        <a:p>
          <a:endParaRPr lang="it-IT"/>
        </a:p>
      </dgm:t>
    </dgm:pt>
    <dgm:pt modelId="{D73E0E95-B10B-4EFA-BCEB-E33B733B1634}" type="sibTrans" cxnId="{9DE58CF0-54AB-469C-8ABF-2BE6B9A4800C}">
      <dgm:prSet/>
      <dgm:spPr/>
      <dgm:t>
        <a:bodyPr/>
        <a:lstStyle/>
        <a:p>
          <a:endParaRPr lang="it-IT"/>
        </a:p>
      </dgm:t>
    </dgm:pt>
    <dgm:pt modelId="{1D6FD445-1E4D-483C-A6B3-D072838A91EB}" type="pres">
      <dgm:prSet presAssocID="{A5DC05AD-D6C0-4748-8D77-F18432819FD0}" presName="Name0" presStyleCnt="0">
        <dgm:presLayoutVars>
          <dgm:chMax/>
          <dgm:chPref/>
          <dgm:dir/>
          <dgm:animLvl val="lvl"/>
        </dgm:presLayoutVars>
      </dgm:prSet>
      <dgm:spPr/>
    </dgm:pt>
    <dgm:pt modelId="{14E28D9E-C99D-42DE-AF2A-AB5DF23C5AC0}" type="pres">
      <dgm:prSet presAssocID="{7D699DA4-3CA1-4C94-8F02-98B5676CA8E5}" presName="composite" presStyleCnt="0"/>
      <dgm:spPr/>
    </dgm:pt>
    <dgm:pt modelId="{6A265420-67E5-411E-8527-7B2275BD282A}" type="pres">
      <dgm:prSet presAssocID="{7D699DA4-3CA1-4C94-8F02-98B5676CA8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617B3D1-E2C6-4F3E-A266-89AC2070830F}" type="pres">
      <dgm:prSet presAssocID="{7D699DA4-3CA1-4C94-8F02-98B5676CA8E5}" presName="Childtext1" presStyleLbl="revTx" presStyleIdx="0" presStyleCnt="3" custScaleX="61292" custLinFactNeighborX="-91843" custLinFactNeighborY="3392">
        <dgm:presLayoutVars>
          <dgm:chMax val="0"/>
          <dgm:chPref val="0"/>
          <dgm:bulletEnabled val="1"/>
        </dgm:presLayoutVars>
      </dgm:prSet>
      <dgm:spPr/>
    </dgm:pt>
    <dgm:pt modelId="{7E11A516-DD16-4B0E-AAFD-4DCEFC8E5D8D}" type="pres">
      <dgm:prSet presAssocID="{7D699DA4-3CA1-4C94-8F02-98B5676CA8E5}" presName="BalanceSpacing" presStyleCnt="0"/>
      <dgm:spPr/>
    </dgm:pt>
    <dgm:pt modelId="{00C7BCF3-2829-4024-8A47-845BE3C8239D}" type="pres">
      <dgm:prSet presAssocID="{7D699DA4-3CA1-4C94-8F02-98B5676CA8E5}" presName="BalanceSpacing1" presStyleCnt="0"/>
      <dgm:spPr/>
    </dgm:pt>
    <dgm:pt modelId="{A4F7A627-25AF-4F70-B157-631F614D3C9D}" type="pres">
      <dgm:prSet presAssocID="{F4F08C6C-3D2B-49FD-8AD6-6A6552892D0E}" presName="Accent1Text" presStyleLbl="node1" presStyleIdx="1" presStyleCnt="6"/>
      <dgm:spPr/>
    </dgm:pt>
    <dgm:pt modelId="{66E1941A-11D4-48F3-B204-52DB5B8A6C5A}" type="pres">
      <dgm:prSet presAssocID="{F4F08C6C-3D2B-49FD-8AD6-6A6552892D0E}" presName="spaceBetweenRectangles" presStyleCnt="0"/>
      <dgm:spPr/>
    </dgm:pt>
    <dgm:pt modelId="{0FF162BC-D492-4979-A4B8-84794D731932}" type="pres">
      <dgm:prSet presAssocID="{F3EBF643-C864-4CB1-BF14-BFC9878BE7D4}" presName="composite" presStyleCnt="0"/>
      <dgm:spPr/>
    </dgm:pt>
    <dgm:pt modelId="{A767A9A4-F476-442F-A0D5-CE3242FD264B}" type="pres">
      <dgm:prSet presAssocID="{F3EBF643-C864-4CB1-BF14-BFC9878BE7D4}" presName="Parent1" presStyleLbl="node1" presStyleIdx="2" presStyleCnt="6" custLinFactNeighborX="-1075" custLinFactNeighborY="-468">
        <dgm:presLayoutVars>
          <dgm:chMax val="1"/>
          <dgm:chPref val="1"/>
          <dgm:bulletEnabled val="1"/>
        </dgm:presLayoutVars>
      </dgm:prSet>
      <dgm:spPr>
        <a:xfrm rot="5400000">
          <a:off x="2850503" y="1335390"/>
          <a:ext cx="1459073" cy="1269394"/>
        </a:xfrm>
        <a:prstGeom prst="hexagon">
          <a:avLst>
            <a:gd name="adj" fmla="val 25000"/>
            <a:gd name="vf" fmla="val 115470"/>
          </a:avLst>
        </a:prstGeom>
      </dgm:spPr>
    </dgm:pt>
    <dgm:pt modelId="{2E85EDAB-D102-4ECC-B219-320AE7F1CB19}" type="pres">
      <dgm:prSet presAssocID="{F3EBF643-C864-4CB1-BF14-BFC9878BE7D4}" presName="Childtext1" presStyleLbl="revTx" presStyleIdx="1" presStyleCnt="3" custScaleX="95474" custScaleY="111690" custLinFactY="-36967" custLinFactNeighborX="44889" custLinFactNeighborY="-100000">
        <dgm:presLayoutVars>
          <dgm:chMax val="0"/>
          <dgm:chPref val="0"/>
          <dgm:bulletEnabled val="1"/>
        </dgm:presLayoutVars>
      </dgm:prSet>
      <dgm:spPr/>
    </dgm:pt>
    <dgm:pt modelId="{2C21CE2D-732A-4461-B6EF-E3EF1C78AFEF}" type="pres">
      <dgm:prSet presAssocID="{F3EBF643-C864-4CB1-BF14-BFC9878BE7D4}" presName="BalanceSpacing" presStyleCnt="0"/>
      <dgm:spPr/>
    </dgm:pt>
    <dgm:pt modelId="{DEBEEF2E-B113-4DA5-A75A-BD2F3B46E1E6}" type="pres">
      <dgm:prSet presAssocID="{F3EBF643-C864-4CB1-BF14-BFC9878BE7D4}" presName="BalanceSpacing1" presStyleCnt="0"/>
      <dgm:spPr/>
    </dgm:pt>
    <dgm:pt modelId="{C439DC01-A54C-4838-A7E7-6AE8AF427C44}" type="pres">
      <dgm:prSet presAssocID="{AD7C6A58-D9BB-44F6-AC32-50508D661364}" presName="Accent1Text" presStyleLbl="node1" presStyleIdx="3" presStyleCnt="6"/>
      <dgm:spPr>
        <a:xfrm rot="5400000">
          <a:off x="4221449" y="1335390"/>
          <a:ext cx="1459073" cy="1269394"/>
        </a:xfrm>
        <a:prstGeom prst="hexagon">
          <a:avLst>
            <a:gd name="adj" fmla="val 25000"/>
            <a:gd name="vf" fmla="val 115470"/>
          </a:avLst>
        </a:prstGeom>
      </dgm:spPr>
    </dgm:pt>
    <dgm:pt modelId="{AE6ECAB8-458E-4DFD-8021-672C9B72E907}" type="pres">
      <dgm:prSet presAssocID="{AD7C6A58-D9BB-44F6-AC32-50508D661364}" presName="spaceBetweenRectangles" presStyleCnt="0"/>
      <dgm:spPr/>
    </dgm:pt>
    <dgm:pt modelId="{F011D8C0-31D6-4F47-8A79-8B70E453456D}" type="pres">
      <dgm:prSet presAssocID="{C45FE44C-49C8-48B0-9BBD-3DBD8E8AB90F}" presName="composite" presStyleCnt="0"/>
      <dgm:spPr/>
    </dgm:pt>
    <dgm:pt modelId="{70BE33D6-471D-4240-8294-FE8317FAE0A0}" type="pres">
      <dgm:prSet presAssocID="{C45FE44C-49C8-48B0-9BBD-3DBD8E8AB90F}" presName="Parent1" presStyleLbl="node1" presStyleIdx="4" presStyleCnt="6" custLinFactNeighborX="1613" custLinFactNeighborY="30493">
        <dgm:presLayoutVars>
          <dgm:chMax val="1"/>
          <dgm:chPref val="1"/>
          <dgm:bulletEnabled val="1"/>
        </dgm:presLayoutVars>
      </dgm:prSet>
      <dgm:spPr>
        <a:xfrm rot="5400000">
          <a:off x="3538602" y="2573852"/>
          <a:ext cx="1459073" cy="1269394"/>
        </a:xfrm>
        <a:prstGeom prst="hexagon">
          <a:avLst>
            <a:gd name="adj" fmla="val 25000"/>
            <a:gd name="vf" fmla="val 115470"/>
          </a:avLst>
        </a:prstGeom>
      </dgm:spPr>
    </dgm:pt>
    <dgm:pt modelId="{A9016BC9-A779-4F2C-A861-D3F975DBFDE0}" type="pres">
      <dgm:prSet presAssocID="{C45FE44C-49C8-48B0-9BBD-3DBD8E8AB90F}" presName="Childtext1" presStyleLbl="revTx" presStyleIdx="2" presStyleCnt="3" custScaleX="72945" custLinFactY="-46634" custLinFactNeighborX="-54912" custLinFactNeighborY="-100000">
        <dgm:presLayoutVars>
          <dgm:chMax val="0"/>
          <dgm:chPref val="0"/>
          <dgm:bulletEnabled val="1"/>
        </dgm:presLayoutVars>
      </dgm:prSet>
      <dgm:spPr/>
    </dgm:pt>
    <dgm:pt modelId="{1818481B-4C7C-4D26-80C4-70A6DEA7DEFD}" type="pres">
      <dgm:prSet presAssocID="{C45FE44C-49C8-48B0-9BBD-3DBD8E8AB90F}" presName="BalanceSpacing" presStyleCnt="0"/>
      <dgm:spPr/>
    </dgm:pt>
    <dgm:pt modelId="{01B65DDF-7EB5-4407-9095-D39A87D3F18E}" type="pres">
      <dgm:prSet presAssocID="{C45FE44C-49C8-48B0-9BBD-3DBD8E8AB90F}" presName="BalanceSpacing1" presStyleCnt="0"/>
      <dgm:spPr/>
    </dgm:pt>
    <dgm:pt modelId="{29544379-1D3C-4FB7-BC8B-33446D23D28A}" type="pres">
      <dgm:prSet presAssocID="{30FECB5C-5BD1-42F1-A82F-46E25B97C995}" presName="Accent1Text" presStyleLbl="node1" presStyleIdx="5" presStyleCnt="6"/>
      <dgm:spPr>
        <a:xfrm rot="5400000">
          <a:off x="2167657" y="2573852"/>
          <a:ext cx="1459073" cy="1269394"/>
        </a:xfrm>
        <a:prstGeom prst="hexagon">
          <a:avLst>
            <a:gd name="adj" fmla="val 25000"/>
            <a:gd name="vf" fmla="val 115470"/>
          </a:avLst>
        </a:prstGeom>
      </dgm:spPr>
    </dgm:pt>
  </dgm:ptLst>
  <dgm:cxnLst>
    <dgm:cxn modelId="{2E2D5F2D-FB4A-4544-A541-3DF3E54BF22A}" type="presOf" srcId="{30FECB5C-5BD1-42F1-A82F-46E25B97C995}" destId="{29544379-1D3C-4FB7-BC8B-33446D23D28A}" srcOrd="0" destOrd="0" presId="urn:microsoft.com/office/officeart/2008/layout/AlternatingHexagons"/>
    <dgm:cxn modelId="{32A58267-DCEF-4FB0-A82B-4C01F2B32AB5}" srcId="{A5DC05AD-D6C0-4748-8D77-F18432819FD0}" destId="{F3EBF643-C864-4CB1-BF14-BFC9878BE7D4}" srcOrd="1" destOrd="0" parTransId="{B6A3D5DF-6F25-4A5B-86E2-A54D7E1E20FE}" sibTransId="{AD7C6A58-D9BB-44F6-AC32-50508D661364}"/>
    <dgm:cxn modelId="{03CB376C-971C-43C7-A9C8-62701EB8EF0C}" type="presOf" srcId="{AD7C6A58-D9BB-44F6-AC32-50508D661364}" destId="{C439DC01-A54C-4838-A7E7-6AE8AF427C44}" srcOrd="0" destOrd="0" presId="urn:microsoft.com/office/officeart/2008/layout/AlternatingHexagons"/>
    <dgm:cxn modelId="{268D3455-2AA9-4412-B48F-013841C7BE90}" srcId="{F3EBF643-C864-4CB1-BF14-BFC9878BE7D4}" destId="{D1F8C3AB-A9FD-465A-A34A-0E4399B886AF}" srcOrd="0" destOrd="0" parTransId="{71E9BF45-DB38-473D-B67B-D52A4AD309BC}" sibTransId="{C7963B07-BC77-46BC-90EE-64350D72FC9B}"/>
    <dgm:cxn modelId="{5DA33877-1A25-427E-B941-4564C8DBA472}" srcId="{A5DC05AD-D6C0-4748-8D77-F18432819FD0}" destId="{C45FE44C-49C8-48B0-9BBD-3DBD8E8AB90F}" srcOrd="2" destOrd="0" parTransId="{32B31643-4960-4AFF-B028-3AD8BEEEB512}" sibTransId="{30FECB5C-5BD1-42F1-A82F-46E25B97C995}"/>
    <dgm:cxn modelId="{53DBD785-410D-4E04-82CA-4CD922D3AA59}" type="presOf" srcId="{E7A75561-9A0B-4503-BF49-A2A5FAF7B013}" destId="{A9016BC9-A779-4F2C-A861-D3F975DBFDE0}" srcOrd="0" destOrd="0" presId="urn:microsoft.com/office/officeart/2008/layout/AlternatingHexagons"/>
    <dgm:cxn modelId="{F8566694-CF48-4F92-9D63-8A6925D2839C}" type="presOf" srcId="{C45FE44C-49C8-48B0-9BBD-3DBD8E8AB90F}" destId="{70BE33D6-471D-4240-8294-FE8317FAE0A0}" srcOrd="0" destOrd="0" presId="urn:microsoft.com/office/officeart/2008/layout/AlternatingHexagons"/>
    <dgm:cxn modelId="{6D47EFB4-DEDB-464D-AFB7-09BD371CF6AE}" type="presOf" srcId="{A5DC05AD-D6C0-4748-8D77-F18432819FD0}" destId="{1D6FD445-1E4D-483C-A6B3-D072838A91EB}" srcOrd="0" destOrd="0" presId="urn:microsoft.com/office/officeart/2008/layout/AlternatingHexagons"/>
    <dgm:cxn modelId="{D3AC82BB-8CB4-46B5-BE82-D83EA125E024}" type="presOf" srcId="{D1F8C3AB-A9FD-465A-A34A-0E4399B886AF}" destId="{2E85EDAB-D102-4ECC-B219-320AE7F1CB19}" srcOrd="0" destOrd="0" presId="urn:microsoft.com/office/officeart/2008/layout/AlternatingHexagons"/>
    <dgm:cxn modelId="{4DAAB6C2-3907-4EEF-AA93-5DB2E92657C9}" type="presOf" srcId="{F4F08C6C-3D2B-49FD-8AD6-6A6552892D0E}" destId="{A4F7A627-25AF-4F70-B157-631F614D3C9D}" srcOrd="0" destOrd="0" presId="urn:microsoft.com/office/officeart/2008/layout/AlternatingHexagons"/>
    <dgm:cxn modelId="{504E67D4-E5D2-4CA5-A97B-6B5613EB4853}" type="presOf" srcId="{6BA09F88-B76C-4F7F-80D0-FE829FB648BE}" destId="{F617B3D1-E2C6-4F3E-A266-89AC2070830F}" srcOrd="0" destOrd="0" presId="urn:microsoft.com/office/officeart/2008/layout/AlternatingHexagons"/>
    <dgm:cxn modelId="{E302DAD4-F811-4568-9559-85698EC330C1}" type="presOf" srcId="{7D699DA4-3CA1-4C94-8F02-98B5676CA8E5}" destId="{6A265420-67E5-411E-8527-7B2275BD282A}" srcOrd="0" destOrd="0" presId="urn:microsoft.com/office/officeart/2008/layout/AlternatingHexagons"/>
    <dgm:cxn modelId="{720A5CEC-92BC-4D83-A597-E010D58786C9}" type="presOf" srcId="{F3EBF643-C864-4CB1-BF14-BFC9878BE7D4}" destId="{A767A9A4-F476-442F-A0D5-CE3242FD264B}" srcOrd="0" destOrd="0" presId="urn:microsoft.com/office/officeart/2008/layout/AlternatingHexagons"/>
    <dgm:cxn modelId="{9DE58CF0-54AB-469C-8ABF-2BE6B9A4800C}" srcId="{C45FE44C-49C8-48B0-9BBD-3DBD8E8AB90F}" destId="{E7A75561-9A0B-4503-BF49-A2A5FAF7B013}" srcOrd="0" destOrd="0" parTransId="{FED389DF-23DC-4DEE-877E-541E74534A15}" sibTransId="{D73E0E95-B10B-4EFA-BCEB-E33B733B1634}"/>
    <dgm:cxn modelId="{2C2C6DF7-09AB-4DE3-A31C-18F32728E3F9}" srcId="{7D699DA4-3CA1-4C94-8F02-98B5676CA8E5}" destId="{6BA09F88-B76C-4F7F-80D0-FE829FB648BE}" srcOrd="0" destOrd="0" parTransId="{E98B39EB-5FDE-4D49-9604-3702158BAC2B}" sibTransId="{FB59C436-CC40-4E97-A716-E6FE597D4B42}"/>
    <dgm:cxn modelId="{B57897FB-5827-454D-AE9F-98117C8386AE}" srcId="{A5DC05AD-D6C0-4748-8D77-F18432819FD0}" destId="{7D699DA4-3CA1-4C94-8F02-98B5676CA8E5}" srcOrd="0" destOrd="0" parTransId="{DE9F7DC5-9888-439A-BCB4-70343E5A5B37}" sibTransId="{F4F08C6C-3D2B-49FD-8AD6-6A6552892D0E}"/>
    <dgm:cxn modelId="{C14628EB-64C8-4B6A-8F36-DECB5BE137A7}" type="presParOf" srcId="{1D6FD445-1E4D-483C-A6B3-D072838A91EB}" destId="{14E28D9E-C99D-42DE-AF2A-AB5DF23C5AC0}" srcOrd="0" destOrd="0" presId="urn:microsoft.com/office/officeart/2008/layout/AlternatingHexagons"/>
    <dgm:cxn modelId="{9DB6F9C4-5072-45D1-B355-C4BAE421956F}" type="presParOf" srcId="{14E28D9E-C99D-42DE-AF2A-AB5DF23C5AC0}" destId="{6A265420-67E5-411E-8527-7B2275BD282A}" srcOrd="0" destOrd="0" presId="urn:microsoft.com/office/officeart/2008/layout/AlternatingHexagons"/>
    <dgm:cxn modelId="{DCF6CC65-B91C-498B-9F04-299A2128B071}" type="presParOf" srcId="{14E28D9E-C99D-42DE-AF2A-AB5DF23C5AC0}" destId="{F617B3D1-E2C6-4F3E-A266-89AC2070830F}" srcOrd="1" destOrd="0" presId="urn:microsoft.com/office/officeart/2008/layout/AlternatingHexagons"/>
    <dgm:cxn modelId="{103B1BA8-EA57-4A48-9ED4-A58ECAE0A835}" type="presParOf" srcId="{14E28D9E-C99D-42DE-AF2A-AB5DF23C5AC0}" destId="{7E11A516-DD16-4B0E-AAFD-4DCEFC8E5D8D}" srcOrd="2" destOrd="0" presId="urn:microsoft.com/office/officeart/2008/layout/AlternatingHexagons"/>
    <dgm:cxn modelId="{4A98B02E-2194-4FF4-B3E2-FD9B237F6F60}" type="presParOf" srcId="{14E28D9E-C99D-42DE-AF2A-AB5DF23C5AC0}" destId="{00C7BCF3-2829-4024-8A47-845BE3C8239D}" srcOrd="3" destOrd="0" presId="urn:microsoft.com/office/officeart/2008/layout/AlternatingHexagons"/>
    <dgm:cxn modelId="{1982EBEE-8C93-4F1C-B6C6-22A6B9866F16}" type="presParOf" srcId="{14E28D9E-C99D-42DE-AF2A-AB5DF23C5AC0}" destId="{A4F7A627-25AF-4F70-B157-631F614D3C9D}" srcOrd="4" destOrd="0" presId="urn:microsoft.com/office/officeart/2008/layout/AlternatingHexagons"/>
    <dgm:cxn modelId="{C3CBB303-5948-4C2E-A6E9-6F3FE24F79D1}" type="presParOf" srcId="{1D6FD445-1E4D-483C-A6B3-D072838A91EB}" destId="{66E1941A-11D4-48F3-B204-52DB5B8A6C5A}" srcOrd="1" destOrd="0" presId="urn:microsoft.com/office/officeart/2008/layout/AlternatingHexagons"/>
    <dgm:cxn modelId="{36DE4B33-903E-4E07-8241-69285E5F11DD}" type="presParOf" srcId="{1D6FD445-1E4D-483C-A6B3-D072838A91EB}" destId="{0FF162BC-D492-4979-A4B8-84794D731932}" srcOrd="2" destOrd="0" presId="urn:microsoft.com/office/officeart/2008/layout/AlternatingHexagons"/>
    <dgm:cxn modelId="{F557BB16-AF21-498A-8811-9AC5102EC2CD}" type="presParOf" srcId="{0FF162BC-D492-4979-A4B8-84794D731932}" destId="{A767A9A4-F476-442F-A0D5-CE3242FD264B}" srcOrd="0" destOrd="0" presId="urn:microsoft.com/office/officeart/2008/layout/AlternatingHexagons"/>
    <dgm:cxn modelId="{15FB952F-702C-4A18-944C-1CC8A7D797D9}" type="presParOf" srcId="{0FF162BC-D492-4979-A4B8-84794D731932}" destId="{2E85EDAB-D102-4ECC-B219-320AE7F1CB19}" srcOrd="1" destOrd="0" presId="urn:microsoft.com/office/officeart/2008/layout/AlternatingHexagons"/>
    <dgm:cxn modelId="{65BE0D7D-7315-4247-B4FC-CE3C22097685}" type="presParOf" srcId="{0FF162BC-D492-4979-A4B8-84794D731932}" destId="{2C21CE2D-732A-4461-B6EF-E3EF1C78AFEF}" srcOrd="2" destOrd="0" presId="urn:microsoft.com/office/officeart/2008/layout/AlternatingHexagons"/>
    <dgm:cxn modelId="{2B169A9A-9085-4DBE-B21B-981C6195EB2C}" type="presParOf" srcId="{0FF162BC-D492-4979-A4B8-84794D731932}" destId="{DEBEEF2E-B113-4DA5-A75A-BD2F3B46E1E6}" srcOrd="3" destOrd="0" presId="urn:microsoft.com/office/officeart/2008/layout/AlternatingHexagons"/>
    <dgm:cxn modelId="{2D340091-DF6E-4B20-BE1C-76A0404A8357}" type="presParOf" srcId="{0FF162BC-D492-4979-A4B8-84794D731932}" destId="{C439DC01-A54C-4838-A7E7-6AE8AF427C44}" srcOrd="4" destOrd="0" presId="urn:microsoft.com/office/officeart/2008/layout/AlternatingHexagons"/>
    <dgm:cxn modelId="{5CC5AB13-9BDE-465A-8D93-510BA21334C5}" type="presParOf" srcId="{1D6FD445-1E4D-483C-A6B3-D072838A91EB}" destId="{AE6ECAB8-458E-4DFD-8021-672C9B72E907}" srcOrd="3" destOrd="0" presId="urn:microsoft.com/office/officeart/2008/layout/AlternatingHexagons"/>
    <dgm:cxn modelId="{A607D466-6942-467D-8CC8-048C0C2B829F}" type="presParOf" srcId="{1D6FD445-1E4D-483C-A6B3-D072838A91EB}" destId="{F011D8C0-31D6-4F47-8A79-8B70E453456D}" srcOrd="4" destOrd="0" presId="urn:microsoft.com/office/officeart/2008/layout/AlternatingHexagons"/>
    <dgm:cxn modelId="{33C793B8-10F7-4062-BA20-76A12DF2D054}" type="presParOf" srcId="{F011D8C0-31D6-4F47-8A79-8B70E453456D}" destId="{70BE33D6-471D-4240-8294-FE8317FAE0A0}" srcOrd="0" destOrd="0" presId="urn:microsoft.com/office/officeart/2008/layout/AlternatingHexagons"/>
    <dgm:cxn modelId="{6B680390-6EFA-423F-920A-B3183AB14E78}" type="presParOf" srcId="{F011D8C0-31D6-4F47-8A79-8B70E453456D}" destId="{A9016BC9-A779-4F2C-A861-D3F975DBFDE0}" srcOrd="1" destOrd="0" presId="urn:microsoft.com/office/officeart/2008/layout/AlternatingHexagons"/>
    <dgm:cxn modelId="{138272AC-0CEB-4D10-9754-EF285F9DDD13}" type="presParOf" srcId="{F011D8C0-31D6-4F47-8A79-8B70E453456D}" destId="{1818481B-4C7C-4D26-80C4-70A6DEA7DEFD}" srcOrd="2" destOrd="0" presId="urn:microsoft.com/office/officeart/2008/layout/AlternatingHexagons"/>
    <dgm:cxn modelId="{249F1AC5-3954-4117-891B-0611A40B9FFF}" type="presParOf" srcId="{F011D8C0-31D6-4F47-8A79-8B70E453456D}" destId="{01B65DDF-7EB5-4407-9095-D39A87D3F18E}" srcOrd="3" destOrd="0" presId="urn:microsoft.com/office/officeart/2008/layout/AlternatingHexagons"/>
    <dgm:cxn modelId="{EEA9EF3F-A08C-46A4-B400-A50116B86FFE}" type="presParOf" srcId="{F011D8C0-31D6-4F47-8A79-8B70E453456D}" destId="{29544379-1D3C-4FB7-BC8B-33446D23D28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5420-67E5-411E-8527-7B2275BD282A}">
      <dsp:nvSpPr>
        <dsp:cNvPr id="0" name=""/>
        <dsp:cNvSpPr/>
      </dsp:nvSpPr>
      <dsp:spPr>
        <a:xfrm rot="5400000">
          <a:off x="3736991" y="121430"/>
          <a:ext cx="1843971" cy="1604254"/>
        </a:xfrm>
        <a:prstGeom prst="hexagon">
          <a:avLst>
            <a:gd name="adj" fmla="val 25000"/>
            <a:gd name="vf" fmla="val 115470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/>
        </a:p>
      </dsp:txBody>
      <dsp:txXfrm rot="-5400000">
        <a:off x="4106845" y="288924"/>
        <a:ext cx="1104262" cy="1269267"/>
      </dsp:txXfrm>
    </dsp:sp>
    <dsp:sp modelId="{F617B3D1-E2C6-4F3E-A266-89AC2070830F}">
      <dsp:nvSpPr>
        <dsp:cNvPr id="0" name=""/>
        <dsp:cNvSpPr/>
      </dsp:nvSpPr>
      <dsp:spPr>
        <a:xfrm>
          <a:off x="4018055" y="407895"/>
          <a:ext cx="1261310" cy="1106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Imprese</a:t>
          </a:r>
        </a:p>
      </dsp:txBody>
      <dsp:txXfrm>
        <a:off x="4018055" y="407895"/>
        <a:ext cx="1261310" cy="1106382"/>
      </dsp:txXfrm>
    </dsp:sp>
    <dsp:sp modelId="{A4F7A627-25AF-4F70-B157-631F614D3C9D}">
      <dsp:nvSpPr>
        <dsp:cNvPr id="0" name=""/>
        <dsp:cNvSpPr/>
      </dsp:nvSpPr>
      <dsp:spPr>
        <a:xfrm rot="5400000">
          <a:off x="2004396" y="121430"/>
          <a:ext cx="1843971" cy="1604254"/>
        </a:xfrm>
        <a:prstGeom prst="hexagon">
          <a:avLst>
            <a:gd name="adj" fmla="val 25000"/>
            <a:gd name="vf" fmla="val 115470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2374250" y="288924"/>
        <a:ext cx="1104262" cy="1269267"/>
      </dsp:txXfrm>
    </dsp:sp>
    <dsp:sp modelId="{A767A9A4-F476-442F-A0D5-CE3242FD264B}">
      <dsp:nvSpPr>
        <dsp:cNvPr id="0" name=""/>
        <dsp:cNvSpPr/>
      </dsp:nvSpPr>
      <dsp:spPr>
        <a:xfrm rot="5400000">
          <a:off x="2850129" y="1677963"/>
          <a:ext cx="1843971" cy="1604254"/>
        </a:xfrm>
        <a:prstGeom prst="hexagon">
          <a:avLst>
            <a:gd name="adj" fmla="val 25000"/>
            <a:gd name="vf" fmla="val 115470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chemeClr val="bg2">
                <a:lumMod val="25000"/>
              </a:schemeClr>
            </a:solidFill>
            <a:latin typeface="Calibri"/>
            <a:ea typeface="+mn-ea"/>
            <a:cs typeface="+mn-cs"/>
          </a:endParaRPr>
        </a:p>
      </dsp:txBody>
      <dsp:txXfrm rot="-5400000">
        <a:off x="3219983" y="1845457"/>
        <a:ext cx="1104262" cy="1269267"/>
      </dsp:txXfrm>
    </dsp:sp>
    <dsp:sp modelId="{2E85EDAB-D102-4ECC-B219-320AE7F1CB19}">
      <dsp:nvSpPr>
        <dsp:cNvPr id="0" name=""/>
        <dsp:cNvSpPr/>
      </dsp:nvSpPr>
      <dsp:spPr>
        <a:xfrm>
          <a:off x="1868388" y="355482"/>
          <a:ext cx="1901354" cy="123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Demografia</a:t>
          </a:r>
        </a:p>
      </dsp:txBody>
      <dsp:txXfrm>
        <a:off x="1868388" y="355482"/>
        <a:ext cx="1901354" cy="1235718"/>
      </dsp:txXfrm>
    </dsp:sp>
    <dsp:sp modelId="{C439DC01-A54C-4838-A7E7-6AE8AF427C44}">
      <dsp:nvSpPr>
        <dsp:cNvPr id="0" name=""/>
        <dsp:cNvSpPr/>
      </dsp:nvSpPr>
      <dsp:spPr>
        <a:xfrm rot="5400000">
          <a:off x="4599970" y="1686593"/>
          <a:ext cx="1843971" cy="1604254"/>
        </a:xfrm>
        <a:prstGeom prst="hexagon">
          <a:avLst>
            <a:gd name="adj" fmla="val 25000"/>
            <a:gd name="vf" fmla="val 115470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4969824" y="1854087"/>
        <a:ext cx="1104262" cy="1269267"/>
      </dsp:txXfrm>
    </dsp:sp>
    <dsp:sp modelId="{70BE33D6-471D-4240-8294-FE8317FAE0A0}">
      <dsp:nvSpPr>
        <dsp:cNvPr id="0" name=""/>
        <dsp:cNvSpPr/>
      </dsp:nvSpPr>
      <dsp:spPr>
        <a:xfrm rot="5400000">
          <a:off x="3762868" y="3253328"/>
          <a:ext cx="1843971" cy="1604254"/>
        </a:xfrm>
        <a:prstGeom prst="hexagon">
          <a:avLst>
            <a:gd name="adj" fmla="val 25000"/>
            <a:gd name="vf" fmla="val 115470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>
            <a:solidFill>
              <a:schemeClr val="bg2">
                <a:lumMod val="25000"/>
              </a:schemeClr>
            </a:solidFill>
            <a:latin typeface="Calibri"/>
            <a:ea typeface="+mn-ea"/>
            <a:cs typeface="+mn-cs"/>
          </a:endParaRPr>
        </a:p>
      </dsp:txBody>
      <dsp:txXfrm rot="-5400000">
        <a:off x="4132722" y="3420822"/>
        <a:ext cx="1104262" cy="1269267"/>
      </dsp:txXfrm>
    </dsp:sp>
    <dsp:sp modelId="{A9016BC9-A779-4F2C-A861-D3F975DBFDE0}">
      <dsp:nvSpPr>
        <dsp:cNvPr id="0" name=""/>
        <dsp:cNvSpPr/>
      </dsp:nvSpPr>
      <dsp:spPr>
        <a:xfrm>
          <a:off x="4658145" y="1878359"/>
          <a:ext cx="1501114" cy="1106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Turismo</a:t>
          </a:r>
        </a:p>
      </dsp:txBody>
      <dsp:txXfrm>
        <a:off x="4658145" y="1878359"/>
        <a:ext cx="1501114" cy="1106382"/>
      </dsp:txXfrm>
    </dsp:sp>
    <dsp:sp modelId="{29544379-1D3C-4FB7-BC8B-33446D23D28A}">
      <dsp:nvSpPr>
        <dsp:cNvPr id="0" name=""/>
        <dsp:cNvSpPr/>
      </dsp:nvSpPr>
      <dsp:spPr>
        <a:xfrm rot="5400000">
          <a:off x="2004396" y="3251756"/>
          <a:ext cx="1843971" cy="1604254"/>
        </a:xfrm>
        <a:prstGeom prst="hexagon">
          <a:avLst>
            <a:gd name="adj" fmla="val 25000"/>
            <a:gd name="vf" fmla="val 115470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2374250" y="3419250"/>
        <a:ext cx="1104262" cy="126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52188-6F3C-46BB-B44D-6C16288C8DF3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E6D3-8745-4C01-A573-36DCC704A0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98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2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80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8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29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0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55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8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3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92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7590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2236763"/>
            <a:ext cx="7886700" cy="39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B42F-40BA-4A70-8D81-09FC17571CB6}" type="datetimeFigureOut">
              <a:rPr lang="it-IT" smtClean="0"/>
              <a:pPr/>
              <a:t>18/08/2022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1304-F4DD-4779-91C2-627CCB50B6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29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aulZ5ZAvQnBlcwnpIDjaZQEo5KSvDghjdsNvzpELTjBerIw/viewfor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C316043-2894-40B0-A53B-01D05801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51" y="1697900"/>
            <a:ext cx="4140680" cy="414068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698" y="1019420"/>
            <a:ext cx="9014604" cy="1603009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ANNUARIO STATISTICO DEL COMUNE DI PORDENONE</a:t>
            </a:r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Presentazione dei dati 2019 e primi aggiornamenti al 2020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Presentazione del gioco didattico</a:t>
            </a:r>
            <a:br>
              <a:rPr lang="it-IT" sz="2400" b="1" dirty="0">
                <a:solidFill>
                  <a:srgbClr val="FF0000"/>
                </a:solidFill>
              </a:rPr>
            </a:b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233521-6738-496B-B52A-C647459995E8}"/>
              </a:ext>
            </a:extLst>
          </p:cNvPr>
          <p:cNvSpPr txBox="1"/>
          <p:nvPr/>
        </p:nvSpPr>
        <p:spPr>
          <a:xfrm>
            <a:off x="2690148" y="5227708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CONFERENZA STAMPA 30 LUGLIO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3A683B-554B-4028-A51C-1F3FB6F9A682}"/>
              </a:ext>
            </a:extLst>
          </p:cNvPr>
          <p:cNvSpPr txBox="1"/>
          <p:nvPr/>
        </p:nvSpPr>
        <p:spPr>
          <a:xfrm>
            <a:off x="750498" y="108680"/>
            <a:ext cx="6159260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5850A7-6C38-4224-87BD-A9EAED9DA58A}"/>
              </a:ext>
            </a:extLst>
          </p:cNvPr>
          <p:cNvSpPr txBox="1"/>
          <p:nvPr/>
        </p:nvSpPr>
        <p:spPr>
          <a:xfrm>
            <a:off x="4787659" y="6332394"/>
            <a:ext cx="33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Ufficio di statistica</a:t>
            </a:r>
          </a:p>
        </p:txBody>
      </p:sp>
    </p:spTree>
    <p:extLst>
      <p:ext uri="{BB962C8B-B14F-4D97-AF65-F5344CB8AC3E}">
        <p14:creationId xmlns:p14="http://schemas.microsoft.com/office/powerpoint/2010/main" val="113028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3129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00B050"/>
                </a:solidFill>
              </a:rPr>
              <a:t>SALDO MIGRATORIO ESTERNO*</a:t>
            </a:r>
            <a:br>
              <a:rPr lang="it-IT" sz="4000" b="1" dirty="0">
                <a:solidFill>
                  <a:srgbClr val="00B050"/>
                </a:solidFill>
              </a:rPr>
            </a:br>
            <a:r>
              <a:rPr lang="it-IT" sz="2700" b="1" dirty="0">
                <a:solidFill>
                  <a:srgbClr val="00B050"/>
                </a:solidFill>
              </a:rPr>
              <a:t>Nel 2019 e nel 2020 il comune ha attratto dall’estero nuove persone, principalmente straniere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F911AB-2D3A-4810-AC9D-A33CF18990D5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9380FE10-221D-4B86-A07C-66686D3D0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09" y="2525794"/>
            <a:ext cx="5821922" cy="35009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EF1210-E5C3-4D52-BC8D-9DF372EA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6510"/>
            <a:ext cx="1607589" cy="1607589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AED5C1CE-17CF-43F6-ABA0-01FE131578BC}"/>
              </a:ext>
            </a:extLst>
          </p:cNvPr>
          <p:cNvSpPr/>
          <p:nvPr/>
        </p:nvSpPr>
        <p:spPr>
          <a:xfrm>
            <a:off x="5925440" y="3881783"/>
            <a:ext cx="1923691" cy="19411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8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00B050"/>
                </a:solidFill>
              </a:rPr>
              <a:t>Quanti sono gli stranieri al 31 dicembre 2020?</a:t>
            </a:r>
            <a:br>
              <a:rPr lang="it-IT" sz="3200" b="1" dirty="0">
                <a:solidFill>
                  <a:srgbClr val="00B050"/>
                </a:solidFill>
              </a:rPr>
            </a:br>
            <a:r>
              <a:rPr lang="it-IT" sz="3200" b="1" dirty="0">
                <a:solidFill>
                  <a:srgbClr val="00B050"/>
                </a:solidFill>
              </a:rPr>
              <a:t>7.414 persone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flipH="1">
            <a:off x="5703553" y="2732102"/>
            <a:ext cx="361300" cy="2780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E6310EB7-7CC4-4AB8-B73F-B082DE8D03EC}"/>
              </a:ext>
            </a:extLst>
          </p:cNvPr>
          <p:cNvSpPr/>
          <p:nvPr/>
        </p:nvSpPr>
        <p:spPr>
          <a:xfrm>
            <a:off x="5975845" y="2209597"/>
            <a:ext cx="1066829" cy="6788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293013-E4AE-4871-AF2F-C6F5C5295C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016"/>
            <a:ext cx="1742773" cy="1738417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82F1E74-2804-4F49-9BC6-377CC39B4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2965" y="2733706"/>
            <a:ext cx="4669941" cy="191431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D9D18A-EA56-4ADC-8631-64037A0EEAE7}"/>
              </a:ext>
            </a:extLst>
          </p:cNvPr>
          <p:cNvSpPr txBox="1"/>
          <p:nvPr/>
        </p:nvSpPr>
        <p:spPr>
          <a:xfrm>
            <a:off x="6346151" y="236437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+65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E2DBD06-F3B7-46EA-8780-0D97EED03A14}"/>
              </a:ext>
            </a:extLst>
          </p:cNvPr>
          <p:cNvSpPr/>
          <p:nvPr/>
        </p:nvSpPr>
        <p:spPr>
          <a:xfrm>
            <a:off x="3968122" y="1930683"/>
            <a:ext cx="1066829" cy="6788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94D065A-A4EC-446B-8225-CB4DEB806740}"/>
              </a:ext>
            </a:extLst>
          </p:cNvPr>
          <p:cNvCxnSpPr>
            <a:cxnSpLocks/>
          </p:cNvCxnSpPr>
          <p:nvPr/>
        </p:nvCxnSpPr>
        <p:spPr>
          <a:xfrm>
            <a:off x="4343784" y="2594681"/>
            <a:ext cx="0" cy="2780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DA01386-220B-4A9F-8BE3-61926E179449}"/>
              </a:ext>
            </a:extLst>
          </p:cNvPr>
          <p:cNvSpPr txBox="1"/>
          <p:nvPr/>
        </p:nvSpPr>
        <p:spPr>
          <a:xfrm>
            <a:off x="4164622" y="2075241"/>
            <a:ext cx="67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+208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51B26BC-6755-4382-9D32-21052F1E1CBD}"/>
              </a:ext>
            </a:extLst>
          </p:cNvPr>
          <p:cNvSpPr txBox="1"/>
          <p:nvPr/>
        </p:nvSpPr>
        <p:spPr>
          <a:xfrm>
            <a:off x="2053087" y="5080958"/>
            <a:ext cx="563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Nel 2020 l’incidenza è del 14,4% sul totale della popolazione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1240D6-E1C7-4851-A75C-16932DAA60D8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8755" y="198408"/>
            <a:ext cx="4347713" cy="1735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I NUOVI ITALIANI*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+133 nel 2019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+2.837 in 8 anni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853ECFC-433A-47AE-AC17-97467A80E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730" y="1947754"/>
            <a:ext cx="5401143" cy="32406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B5E612-7E59-4EAF-B7DA-BBC29DDCDF03}"/>
              </a:ext>
            </a:extLst>
          </p:cNvPr>
          <p:cNvSpPr txBox="1"/>
          <p:nvPr/>
        </p:nvSpPr>
        <p:spPr>
          <a:xfrm>
            <a:off x="1006429" y="5067585"/>
            <a:ext cx="626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*Persone che hanno acquisito la cittadinanza italiana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C869C1-D8EA-4E48-B203-C1E3DCD2DC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88801"/>
            <a:ext cx="1437247" cy="14336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59C69E-5A47-4DCD-8D3B-E850C91CE23E}"/>
              </a:ext>
            </a:extLst>
          </p:cNvPr>
          <p:cNvSpPr txBox="1"/>
          <p:nvPr/>
        </p:nvSpPr>
        <p:spPr>
          <a:xfrm>
            <a:off x="1647649" y="5575180"/>
            <a:ext cx="635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Nel 2020 dall’anagrafe del comune risultano 292 nuovi italiani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FE8E6B-9ABA-4D33-AB49-74650957C62B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F86223-2D01-4FCF-B3EE-E1C37B95E840}"/>
              </a:ext>
            </a:extLst>
          </p:cNvPr>
          <p:cNvSpPr txBox="1"/>
          <p:nvPr/>
        </p:nvSpPr>
        <p:spPr>
          <a:xfrm>
            <a:off x="7065034" y="4330460"/>
            <a:ext cx="139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Istat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24134"/>
            <a:ext cx="7886700" cy="1325563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Altre comunità presenti con almeno 100 individui al 2019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8EB7135-EDCA-4057-B437-5CCA0565C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73" y="2070340"/>
            <a:ext cx="7585681" cy="411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FDBBB9-9D10-46A5-98C9-7491E1127E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330" y="526365"/>
            <a:ext cx="1437247" cy="14336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C0E4C-3E0D-4D8B-9679-25609CA5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D031FD-1158-4CA1-A95E-C5316692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1" dirty="0">
                <a:solidFill>
                  <a:srgbClr val="FF0000"/>
                </a:solidFill>
              </a:rPr>
              <a:t>ECONOMIA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66794F-C23D-4B8E-84FC-9D1CCB1E3FE2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173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CC2F092-7476-46A8-8657-40653B9A78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67718"/>
            <a:ext cx="1761984" cy="17575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Quante sono le imprese attive con sede nel comune di Pordenone al 31 dicembre 2020?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4.342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7198" y="2244880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rispetto al 2016: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+0,7%, malgrado il Covid</a:t>
            </a:r>
          </a:p>
        </p:txBody>
      </p:sp>
      <p:sp>
        <p:nvSpPr>
          <p:cNvPr id="7" name="Ovale 6"/>
          <p:cNvSpPr/>
          <p:nvPr/>
        </p:nvSpPr>
        <p:spPr>
          <a:xfrm>
            <a:off x="6895170" y="2093435"/>
            <a:ext cx="2016224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>
            <a:cxnSpLocks/>
          </p:cNvCxnSpPr>
          <p:nvPr/>
        </p:nvCxnSpPr>
        <p:spPr>
          <a:xfrm flipH="1">
            <a:off x="6791339" y="3235800"/>
            <a:ext cx="370401" cy="18070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796080" y="5789497"/>
            <a:ext cx="328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Infocamere CCIAA PN UD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E239DD-22CD-42C9-8661-11335DFE0C07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1427AD6B-C2BC-42B6-AC0A-BFD1C330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2207" y="1951906"/>
            <a:ext cx="5907536" cy="25056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E3FCF-A3FA-4B26-8912-A01C6E11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09" y="629728"/>
            <a:ext cx="7886700" cy="99203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Come sono andati i diversi 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settori economici?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FFF6E3B-EF34-44E2-B2E9-5D55120C7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791" y="1621767"/>
            <a:ext cx="6710687" cy="43674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6050A0-EA86-44EC-B1BC-373A2894AF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6150" y="0"/>
            <a:ext cx="1761984" cy="17575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F26466-D1B4-4EAC-A3B3-4436E6C9589C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00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032" y="773832"/>
            <a:ext cx="8712968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B050"/>
                </a:solidFill>
              </a:rPr>
              <a:t>Numero dei contribuenti IRPEF nel comune</a:t>
            </a:r>
            <a:br>
              <a:rPr lang="it-IT" sz="3200" b="1" dirty="0">
                <a:solidFill>
                  <a:srgbClr val="00B050"/>
                </a:solidFill>
              </a:rPr>
            </a:br>
            <a:r>
              <a:rPr lang="it-IT" sz="3200" b="1" dirty="0">
                <a:solidFill>
                  <a:srgbClr val="00B050"/>
                </a:solidFill>
              </a:rPr>
              <a:t>di Pordenone. Anni di imposta 2016-2019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60207" y="58029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MEF dipartimento finanze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38DEE6-C42E-4E57-BFCC-BCCA08A61E99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7416172" y="1916832"/>
            <a:ext cx="1512168" cy="11521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524328" y="206084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Rispetto al 2016: +3,4%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A2CA9EA-B02D-4FD7-AB66-9835CC6251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6110"/>
            <a:ext cx="1569028" cy="15651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F842BD-53EE-4D45-B6E4-F6EE9D97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16" y="2522513"/>
            <a:ext cx="5841136" cy="28510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Turismo: numero di strutture ricettive. 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Anni 2016-2019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367" y="518093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Fonte: Servizio attività economiche Comune di Pordenone</a:t>
            </a:r>
          </a:p>
        </p:txBody>
      </p:sp>
      <p:sp>
        <p:nvSpPr>
          <p:cNvPr id="6" name="Ovale 5"/>
          <p:cNvSpPr/>
          <p:nvPr/>
        </p:nvSpPr>
        <p:spPr>
          <a:xfrm>
            <a:off x="7380312" y="1628800"/>
            <a:ext cx="1656184" cy="15121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668344" y="191683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+51,4% rispetto al 2016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58634AE-E6B8-4936-9339-A59DEEF0B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994" y="2634318"/>
            <a:ext cx="5650302" cy="25466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5E575A-4A91-4359-8DD6-4E8025B15CD4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Posti letto delle strutture ricettive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 Anni 2016-2019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73160" y="503061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Fonte: Servizio attività economiche Comune di Pordenone</a:t>
            </a:r>
          </a:p>
        </p:txBody>
      </p:sp>
      <p:sp>
        <p:nvSpPr>
          <p:cNvPr id="6" name="Ovale 5"/>
          <p:cNvSpPr/>
          <p:nvPr/>
        </p:nvSpPr>
        <p:spPr>
          <a:xfrm>
            <a:off x="7380312" y="1628800"/>
            <a:ext cx="1656184" cy="15121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668344" y="191683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+10,5% rispetto al 2016</a:t>
            </a:r>
          </a:p>
        </p:txBody>
      </p:sp>
      <p:cxnSp>
        <p:nvCxnSpPr>
          <p:cNvPr id="8" name="Connettore 2 7"/>
          <p:cNvCxnSpPr/>
          <p:nvPr/>
        </p:nvCxnSpPr>
        <p:spPr>
          <a:xfrm flipH="1">
            <a:off x="6948264" y="2924944"/>
            <a:ext cx="720080" cy="2160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89BDCA9-1703-4894-B642-1D04086C3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3950" y="2340090"/>
            <a:ext cx="5960298" cy="25445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A0C40F-6499-4C2E-8F78-9D6B85E9C77A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E6815-DE65-48CA-8E51-22B86843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48" y="163902"/>
            <a:ext cx="7886700" cy="1155939"/>
          </a:xfrm>
        </p:spPr>
        <p:txBody>
          <a:bodyPr>
            <a:noAutofit/>
          </a:bodyPr>
          <a:lstStyle/>
          <a:p>
            <a:pPr algn="ctr"/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Principali contenuti del rapporto: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B758CD7-88B5-421A-8EC0-80E24753C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0165"/>
              </p:ext>
            </p:extLst>
          </p:nvPr>
        </p:nvGraphicFramePr>
        <p:xfrm>
          <a:off x="350448" y="1192911"/>
          <a:ext cx="8497019" cy="497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9565FD-89E0-46FC-A3EC-855EDD82ABEC}"/>
              </a:ext>
            </a:extLst>
          </p:cNvPr>
          <p:cNvSpPr txBox="1"/>
          <p:nvPr/>
        </p:nvSpPr>
        <p:spPr>
          <a:xfrm>
            <a:off x="2656185" y="5024145"/>
            <a:ext cx="13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Incidenti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550B16-342B-46DF-B4BB-892B17A3701E}"/>
              </a:ext>
            </a:extLst>
          </p:cNvPr>
          <p:cNvSpPr txBox="1"/>
          <p:nvPr/>
        </p:nvSpPr>
        <p:spPr>
          <a:xfrm>
            <a:off x="4390520" y="5033806"/>
            <a:ext cx="146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Ambiente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D7947D2-2449-4CCB-9A5E-F67DF9D653D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8792" y="2800603"/>
            <a:ext cx="1609483" cy="18472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85B5DA-5B14-44C2-9799-E256FD227487}"/>
              </a:ext>
            </a:extLst>
          </p:cNvPr>
          <p:cNvSpPr txBox="1"/>
          <p:nvPr/>
        </p:nvSpPr>
        <p:spPr>
          <a:xfrm>
            <a:off x="1747714" y="3429000"/>
            <a:ext cx="106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E tanto altro!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FC8C5C-388D-4371-8423-1BA8E7E53C9D}"/>
              </a:ext>
            </a:extLst>
          </p:cNvPr>
          <p:cNvSpPr txBox="1"/>
          <p:nvPr/>
        </p:nvSpPr>
        <p:spPr>
          <a:xfrm>
            <a:off x="3487555" y="3262562"/>
            <a:ext cx="129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 dati del comune di Pordenone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417912-43DF-4C2B-B716-D811B4C9735C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788B83-7374-46CF-8193-056AC00B3247}"/>
              </a:ext>
            </a:extLst>
          </p:cNvPr>
          <p:cNvSpPr txBox="1"/>
          <p:nvPr/>
        </p:nvSpPr>
        <p:spPr>
          <a:xfrm>
            <a:off x="4787659" y="6332394"/>
            <a:ext cx="33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Ufficio di statistica</a:t>
            </a:r>
          </a:p>
        </p:txBody>
      </p:sp>
    </p:spTree>
    <p:extLst>
      <p:ext uri="{BB962C8B-B14F-4D97-AF65-F5344CB8AC3E}">
        <p14:creationId xmlns:p14="http://schemas.microsoft.com/office/powerpoint/2010/main" val="311201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040" y="1051334"/>
            <a:ext cx="8640960" cy="1085601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PRESENZE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Nel 2019 i turisti sono stati 55.510 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e si sono fermati 137.894 giorni</a:t>
            </a:r>
            <a:br>
              <a:rPr lang="it-IT" sz="3200" b="1" dirty="0">
                <a:solidFill>
                  <a:srgbClr val="FF0000"/>
                </a:solidFill>
              </a:rPr>
            </a:b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13565" y="5764284"/>
            <a:ext cx="273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</a:t>
            </a:r>
            <a:r>
              <a:rPr lang="it-IT" dirty="0" err="1"/>
              <a:t>PromoTurismo</a:t>
            </a:r>
            <a:r>
              <a:rPr lang="it-IT" dirty="0"/>
              <a:t> FVG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E40548-00DF-43F4-8B27-C840983F27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8407" y="3388533"/>
            <a:ext cx="4986959" cy="166435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09296A-BA7F-43BF-B0E7-A2F2CC6AC82A}"/>
              </a:ext>
            </a:extLst>
          </p:cNvPr>
          <p:cNvSpPr txBox="1"/>
          <p:nvPr/>
        </p:nvSpPr>
        <p:spPr>
          <a:xfrm>
            <a:off x="1919523" y="2505670"/>
            <a:ext cx="4904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Variazione % dei pernottamenti distinti tra italiani e stranieri rispetto al 2016 </a:t>
            </a:r>
          </a:p>
          <a:p>
            <a:pPr algn="ctr"/>
            <a:r>
              <a:rPr lang="it-IT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7EACFC-BF4A-40E6-AC72-0FCA467EEC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6444" y="2976960"/>
            <a:ext cx="1503926" cy="13781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DD2CD3-F6F3-496A-A5BE-BC52A48BBC31}"/>
              </a:ext>
            </a:extLst>
          </p:cNvPr>
          <p:cNvSpPr txBox="1"/>
          <p:nvPr/>
        </p:nvSpPr>
        <p:spPr>
          <a:xfrm>
            <a:off x="7118385" y="323552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 crescita!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31CDBA6-4E52-4F0E-8E14-AF505CC387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26" y="4883336"/>
            <a:ext cx="1761897" cy="17618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4A9362-B9F6-48DD-B916-971B9B903FA7}"/>
              </a:ext>
            </a:extLst>
          </p:cNvPr>
          <p:cNvSpPr txBox="1"/>
          <p:nvPr/>
        </p:nvSpPr>
        <p:spPr>
          <a:xfrm>
            <a:off x="2136422" y="5394952"/>
            <a:ext cx="621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Il calo delle presenze nel 2020 rispetto al 2019 è stato del -43%, inevitabile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6442AF-023A-4C36-B921-B6872A23AAED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23D48-3159-427C-A6CD-24D18872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CF430BA-D44A-4ECA-B7DB-13892981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5450" y="759026"/>
            <a:ext cx="5333578" cy="46320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C908D8-65E0-4CCD-8DC0-3E0144154A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26" y="4883336"/>
            <a:ext cx="1761897" cy="17618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D07DB5-0A75-474A-955A-51D5AE4D9CF1}"/>
              </a:ext>
            </a:extLst>
          </p:cNvPr>
          <p:cNvSpPr txBox="1"/>
          <p:nvPr/>
        </p:nvSpPr>
        <p:spPr>
          <a:xfrm>
            <a:off x="2372264" y="5452643"/>
            <a:ext cx="607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Nel 2020 dato il «blocco» degli arrivi dall’estero, gli italiani sono diventati il 76%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A55A25-9465-4839-AB5F-8EB58517208A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88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240FD-6D5A-4637-8854-D2449BE9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Chi sono i turisti italiani (presenze)?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Anno 2019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D46CA22-6258-4208-BC97-319907DC3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9260" y="2084589"/>
            <a:ext cx="7101513" cy="39251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017EA9-F1B1-487E-B698-8F76EA52500D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144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07A5D-C3F6-428A-A959-81CC08F3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9027"/>
            <a:ext cx="7886700" cy="94037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Chi sono i turisti stranieri (presenze)?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Anno 2019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F8FB844-9537-40E8-AA40-745677DE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131" y="1871932"/>
            <a:ext cx="7647768" cy="42270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221BBE-662E-4D94-99AF-32AD003B5A10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481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3D57D-6D26-4EE1-BA19-AD3F3FA4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11" y="165800"/>
            <a:ext cx="5597989" cy="1098722"/>
          </a:xfrm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N° di incidenti, morti, feriti 2019.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Sono in calo! </a:t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Azzerati gli incidenti mortali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2340DF-9656-4135-83E0-BEAE06E18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253" y="1604529"/>
            <a:ext cx="7819087" cy="3807013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3CF39BFE-7785-4F67-96D0-7932E8D6688F}"/>
              </a:ext>
            </a:extLst>
          </p:cNvPr>
          <p:cNvSpPr/>
          <p:nvPr/>
        </p:nvSpPr>
        <p:spPr>
          <a:xfrm>
            <a:off x="1363506" y="3656667"/>
            <a:ext cx="1656184" cy="1512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11358A-8E3C-4DE1-8CB9-588F00772A76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BF6254-678F-4072-B2E9-7B78E104AD6C}"/>
              </a:ext>
            </a:extLst>
          </p:cNvPr>
          <p:cNvSpPr txBox="1"/>
          <p:nvPr/>
        </p:nvSpPr>
        <p:spPr>
          <a:xfrm>
            <a:off x="4123427" y="5520905"/>
            <a:ext cx="364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Tabelle complete e commento nel report dedicato </a:t>
            </a:r>
            <a:r>
              <a:rPr lang="it-IT">
                <a:solidFill>
                  <a:srgbClr val="00B050"/>
                </a:solidFill>
              </a:rPr>
              <a:t>già disponibile!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344C1A-29CE-44E4-A603-DC1001748A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7" y="716178"/>
            <a:ext cx="1971413" cy="19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1A00E-B206-47B8-B40F-1E9900B3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06" y="4328155"/>
            <a:ext cx="7886700" cy="952328"/>
          </a:xfrm>
        </p:spPr>
        <p:txBody>
          <a:bodyPr>
            <a:normAutofit/>
          </a:bodyPr>
          <a:lstStyle/>
          <a:p>
            <a:r>
              <a:rPr lang="it-IT" sz="2800" b="1" dirty="0"/>
              <a:t>di cosa si tratta?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96C3C9-0AF2-4593-B8FF-F38F7B75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4029"/>
          <a:stretch/>
        </p:blipFill>
        <p:spPr>
          <a:xfrm>
            <a:off x="2078853" y="2376937"/>
            <a:ext cx="4986294" cy="195690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C911FA1-C24A-453B-85A1-C93AA5577294}"/>
              </a:ext>
            </a:extLst>
          </p:cNvPr>
          <p:cNvSpPr txBox="1">
            <a:spLocks/>
          </p:cNvSpPr>
          <p:nvPr/>
        </p:nvSpPr>
        <p:spPr>
          <a:xfrm>
            <a:off x="400574" y="820126"/>
            <a:ext cx="8000683" cy="145231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b="1" dirty="0">
                <a:solidFill>
                  <a:srgbClr val="FF0000"/>
                </a:solidFill>
              </a:rPr>
              <a:t>GIOCA E IMPARA CON I NUMERI DI PORDENONE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513176-A9F7-4B01-B541-89F13412A100}"/>
              </a:ext>
            </a:extLst>
          </p:cNvPr>
          <p:cNvSpPr txBox="1"/>
          <p:nvPr/>
        </p:nvSpPr>
        <p:spPr>
          <a:xfrm>
            <a:off x="737706" y="5280483"/>
            <a:ext cx="8028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Progetto: Ufficio di Statistica del Comune di Pordenone</a:t>
            </a:r>
          </a:p>
          <a:p>
            <a:r>
              <a:rPr lang="it-IT" dirty="0"/>
              <a:t>In collaborazione con: tirocinio universitario di Anna </a:t>
            </a:r>
            <a:r>
              <a:rPr lang="it-IT" dirty="0" err="1"/>
              <a:t>Monisso</a:t>
            </a:r>
            <a:r>
              <a:rPr lang="it-IT" dirty="0"/>
              <a:t>, </a:t>
            </a:r>
          </a:p>
          <a:p>
            <a:r>
              <a:rPr lang="it-IT" dirty="0"/>
              <a:t>Università di Bolzano, facoltà di Economia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28E7F2-209A-4C70-A6DA-A7A80105BA46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20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355A8-A680-486D-87C4-0B814CAC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9694"/>
            <a:ext cx="7886700" cy="1011051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COSA È?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PERCHÉ LO PROPONIAMO?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7A4F6E-B718-4EC4-99C7-DC3BB34F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36763"/>
            <a:ext cx="7978455" cy="3940200"/>
          </a:xfrm>
        </p:spPr>
        <p:txBody>
          <a:bodyPr>
            <a:normAutofit/>
          </a:bodyPr>
          <a:lstStyle/>
          <a:p>
            <a:r>
              <a:rPr lang="it-IT" dirty="0"/>
              <a:t>È un quiz digitale che può essere usato da professori e studenti nella didattica a distanza, ma anche da tutte le persone che vogliono conoscere meglio Pordenone.</a:t>
            </a:r>
          </a:p>
          <a:p>
            <a:r>
              <a:rPr lang="it-IT" dirty="0"/>
              <a:t>Obiettivo: promuovere la conoscenza del territorio, senza giudicare. </a:t>
            </a:r>
          </a:p>
          <a:p>
            <a:r>
              <a:rPr lang="it-IT" dirty="0"/>
              <a:t>Il feedback sulle risposte è immediato e fornisce informazioni aggiuntive: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«lo sapevi che…»?, </a:t>
            </a:r>
            <a:r>
              <a:rPr lang="it-IT" dirty="0"/>
              <a:t>nel caso di risposte esatte 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«indizi»,</a:t>
            </a:r>
            <a:r>
              <a:rPr lang="it-IT" dirty="0"/>
              <a:t> nel caso di risposte errate</a:t>
            </a:r>
          </a:p>
          <a:p>
            <a:r>
              <a:rPr lang="it-IT" dirty="0"/>
              <a:t>Ci sono tre livelli a difficoltà progressiva.</a:t>
            </a:r>
          </a:p>
          <a:p>
            <a:r>
              <a:rPr lang="it-IT" dirty="0"/>
              <a:t>Si parte da dati puntuali e si arriva a concetti più astratti. </a:t>
            </a:r>
          </a:p>
        </p:txBody>
      </p:sp>
    </p:spTree>
    <p:extLst>
      <p:ext uri="{BB962C8B-B14F-4D97-AF65-F5344CB8AC3E}">
        <p14:creationId xmlns:p14="http://schemas.microsoft.com/office/powerpoint/2010/main" val="1734359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13B8A-BC3C-4D43-B0C0-5BFEFC34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30 DOMANDE: alcuni esempi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382042-0690-4C15-AE55-00A73463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6053"/>
            <a:ext cx="8049524" cy="4132053"/>
          </a:xfrm>
        </p:spPr>
        <p:txBody>
          <a:bodyPr>
            <a:normAutofit/>
          </a:bodyPr>
          <a:lstStyle/>
          <a:p>
            <a:pPr marL="1144588" indent="-342900"/>
            <a:r>
              <a:rPr lang="it-IT" dirty="0"/>
              <a:t>Quanti sono gli abitanti di Pordenone? </a:t>
            </a:r>
          </a:p>
          <a:p>
            <a:pPr marL="1144588" indent="-342900"/>
            <a:r>
              <a:rPr lang="it-IT" dirty="0"/>
              <a:t>Da dove vengono gli stranieri? </a:t>
            </a:r>
          </a:p>
          <a:p>
            <a:pPr marL="1144588" indent="-342900"/>
            <a:r>
              <a:rPr lang="it-IT" dirty="0"/>
              <a:t>La popolazione cresce o cala? </a:t>
            </a:r>
          </a:p>
          <a:p>
            <a:pPr marL="1144588" indent="-342900"/>
            <a:r>
              <a:rPr lang="it-IT" dirty="0"/>
              <a:t>A quanto ammonta il tasso di disoccupazione? </a:t>
            </a:r>
          </a:p>
          <a:p>
            <a:pPr marL="1144588" indent="-342900"/>
            <a:r>
              <a:rPr lang="it-IT" dirty="0"/>
              <a:t>Cosa sono le forze lavoro? </a:t>
            </a:r>
          </a:p>
          <a:p>
            <a:pPr marL="1144588" lvl="1" indent="-342900">
              <a:spcBef>
                <a:spcPts val="750"/>
              </a:spcBef>
            </a:pPr>
            <a:r>
              <a:rPr lang="it-IT" sz="2100" dirty="0"/>
              <a:t>Quanti sono i turisti, da dove vengono?</a:t>
            </a:r>
          </a:p>
          <a:p>
            <a:pPr marL="1144588" indent="-342900"/>
            <a:r>
              <a:rPr lang="it-IT" dirty="0"/>
              <a:t>In quali settori operano le imprese?</a:t>
            </a:r>
          </a:p>
          <a:p>
            <a:pPr marL="1144588" indent="-342900"/>
            <a:r>
              <a:rPr lang="it-IT" dirty="0"/>
              <a:t>Quante sono le auto elettriche?</a:t>
            </a:r>
          </a:p>
          <a:p>
            <a:pPr marL="1144588" indent="-342900"/>
            <a:endParaRPr lang="it-IT" dirty="0"/>
          </a:p>
          <a:p>
            <a:pPr marL="801688" indent="0">
              <a:buNone/>
            </a:pPr>
            <a:r>
              <a:rPr lang="it-IT" dirty="0">
                <a:solidFill>
                  <a:srgbClr val="FF0000"/>
                </a:solidFill>
                <a:hlinkClick r:id="rId2"/>
              </a:rPr>
              <a:t>Vai al gioco</a:t>
            </a:r>
            <a:endParaRPr lang="it-IT" dirty="0">
              <a:solidFill>
                <a:srgbClr val="FF0000"/>
              </a:solidFill>
            </a:endParaRPr>
          </a:p>
          <a:p>
            <a:pPr marL="1144588" indent="-342900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7D1558-88D6-4A69-AAC6-A49FFCC0F9D1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170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74E5B-76DA-43D7-A26C-5436471E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FDDD95-7369-49FF-95E7-985449E9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7956"/>
            <a:ext cx="7886700" cy="5229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PERCHÉ QUESTA INIZIATIVA? </a:t>
            </a:r>
          </a:p>
          <a:p>
            <a:pPr marL="0" indent="0">
              <a:buNone/>
            </a:pPr>
            <a:r>
              <a:rPr lang="it-IT" dirty="0"/>
              <a:t>Nei comuni vengono raccolti ed elaborati moltissimi dati, un vero patrimonio spesso sconosciuto. </a:t>
            </a:r>
          </a:p>
          <a:p>
            <a:pPr marL="0" indent="0">
              <a:buNone/>
            </a:pPr>
            <a:r>
              <a:rPr lang="it-IT" dirty="0"/>
              <a:t>Conoscere il territorio che ci circonda può solo aiutare a compiere scelte importanti quali il percorso scolastico o lavorativo dopo le superiori.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PERCHÉ LA STATISTICA?</a:t>
            </a:r>
          </a:p>
          <a:p>
            <a:pPr marL="0" indent="0">
              <a:buNone/>
            </a:pPr>
            <a:r>
              <a:rPr lang="it-IT" dirty="0"/>
              <a:t>Saper trasformare dati in informazioni è importante per comprendere la realtà.</a:t>
            </a:r>
          </a:p>
          <a:p>
            <a:pPr marL="0" indent="0">
              <a:buNone/>
            </a:pPr>
            <a:r>
              <a:rPr lang="it-IT" dirty="0"/>
              <a:t>La statistica è una delle professioni emergenti, se pensiamo all’enorme sviluppo dei big data e alle opportunità che si aprono per chi sa utilizzarli.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F98FE7-B7F2-4904-8EB5-0D42241A8124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9059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A9F7A-ABAB-43CA-A859-D3A04BB4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it-IT" sz="2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PROGETTI FUTURI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C00641-B81D-4562-81EB-53A206BA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5442"/>
            <a:ext cx="7886700" cy="39402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Nel prossimo futuro vogliamo sviluppare un modulo dedicato all’educazione civica, in chiave locale, con la partecipazione degli studenti delle scuole superiori locali. </a:t>
            </a:r>
          </a:p>
          <a:p>
            <a:pPr marL="0" indent="0">
              <a:buNone/>
            </a:pPr>
            <a:r>
              <a:rPr lang="it-IT" dirty="0"/>
              <a:t>Per parlare ai giovani occorrono i giovani.</a:t>
            </a:r>
          </a:p>
        </p:txBody>
      </p:sp>
    </p:spTree>
    <p:extLst>
      <p:ext uri="{BB962C8B-B14F-4D97-AF65-F5344CB8AC3E}">
        <p14:creationId xmlns:p14="http://schemas.microsoft.com/office/powerpoint/2010/main" val="221796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8CEEFA-B6C3-42A0-A9AE-0A651941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DEMOGRAFIA</a:t>
            </a:r>
            <a:br>
              <a:rPr lang="it-IT" sz="3600" b="1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796D09-9CBA-458C-884E-EB8E82647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88" y="1741111"/>
            <a:ext cx="8204799" cy="394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</a:rPr>
              <a:t>AVVERTENZE!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Con i risultati del censimento della popolazione nel 2021 Istat ha ricalcolato il dato della popolazione residente.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Il processo di revisione Istat non è concluso.</a:t>
            </a:r>
          </a:p>
          <a:p>
            <a:pPr marL="0" indent="0" algn="ctr"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 marL="1431925" indent="0">
              <a:buNone/>
            </a:pPr>
            <a:r>
              <a:rPr lang="it-IT" sz="2400" b="1" dirty="0">
                <a:solidFill>
                  <a:srgbClr val="00B050"/>
                </a:solidFill>
              </a:rPr>
              <a:t>Se vedete questo simbolo c’è stato un aggiornamento rispetto a quanto pubblicato nel rapporto annuale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8B7CC-A09D-401C-8AF8-D2C4172A179A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CED2E2-A277-44E0-A669-660F352AD8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9309"/>
            <a:ext cx="1742773" cy="17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64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8C046-AF1B-4868-8636-20B04670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9026"/>
            <a:ext cx="7886700" cy="2269400"/>
          </a:xfrm>
        </p:spPr>
        <p:txBody>
          <a:bodyPr>
            <a:normAutofit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AC531-57C5-413F-9562-C7967A85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88" y="759026"/>
            <a:ext cx="7886700" cy="52277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Volete sapere di più su Pordenone? </a:t>
            </a:r>
          </a:p>
          <a:p>
            <a:pPr marL="0" indent="0" algn="ctr">
              <a:buNone/>
            </a:pPr>
            <a:r>
              <a:rPr lang="it-IT" dirty="0"/>
              <a:t>Allora provate il quiz e leggete l’annuario statistico!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per l’attenzione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Link al rapporto:</a:t>
            </a:r>
          </a:p>
          <a:p>
            <a:pPr marL="0" indent="0" algn="ctr">
              <a:buNone/>
            </a:pPr>
            <a:r>
              <a:rPr lang="it-IT" dirty="0"/>
              <a:t>https://www.comune.pordenone.it/it/citta/scopri/statistica/annuario-statistico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D4B00D-C7BC-4C68-9803-013CED5E8F97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30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EFDFF8-CD92-4793-A04D-9CB3D1231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2" y="2253651"/>
            <a:ext cx="2643996" cy="26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D6371-02FB-4A63-8DE3-98862D2C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17" y="52826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 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rgbClr val="FF0000"/>
                </a:solidFill>
              </a:rPr>
              <a:t>Pordenone è in controtendenza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Variazione % della popolazione residente nel 2019 rispetto al 2018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21C8151-89B6-42AE-B8CC-9ECE40F6C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1622" y="2209015"/>
            <a:ext cx="5311775" cy="3254567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C0156466-61EB-4D5B-9881-CB12955BC074}"/>
              </a:ext>
            </a:extLst>
          </p:cNvPr>
          <p:cNvSpPr/>
          <p:nvPr/>
        </p:nvSpPr>
        <p:spPr>
          <a:xfrm>
            <a:off x="5325883" y="2138965"/>
            <a:ext cx="1923691" cy="19411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95DD5-BA56-4B0B-AA0B-256910A16877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CBD1FC-1981-428C-ABA9-BBC55865D21B}"/>
              </a:ext>
            </a:extLst>
          </p:cNvPr>
          <p:cNvSpPr txBox="1"/>
          <p:nvPr/>
        </p:nvSpPr>
        <p:spPr>
          <a:xfrm>
            <a:off x="5736567" y="5753819"/>
            <a:ext cx="31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elaborazione su dati Istat</a:t>
            </a:r>
          </a:p>
        </p:txBody>
      </p:sp>
    </p:spTree>
    <p:extLst>
      <p:ext uri="{BB962C8B-B14F-4D97-AF65-F5344CB8AC3E}">
        <p14:creationId xmlns:p14="http://schemas.microsoft.com/office/powerpoint/2010/main" val="249745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DEC90F0-8DB2-41CB-80AA-F6A334C5D0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01" y="701022"/>
            <a:ext cx="1742773" cy="17384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51F2D77-3190-4936-A931-19A4437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674" y="817776"/>
            <a:ext cx="6288419" cy="1325563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B050"/>
                </a:solidFill>
              </a:rPr>
              <a:t>Pordenone contiene i danni della crisi demografica!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Variazione % della popolazione residente nel 2020 rispetto al 2019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74A8C5-3ABB-444F-93E1-476DF2DD3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611" y="2563898"/>
            <a:ext cx="5753819" cy="301891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18EED3A4-8496-464E-AF83-BB238CA28418}"/>
              </a:ext>
            </a:extLst>
          </p:cNvPr>
          <p:cNvSpPr/>
          <p:nvPr/>
        </p:nvSpPr>
        <p:spPr>
          <a:xfrm>
            <a:off x="5377642" y="2458425"/>
            <a:ext cx="1923691" cy="19411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ABEFC9-BED2-497C-A1F1-E140E7FAEEBA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B0C91C-AC35-47A7-BA01-F219332092BA}"/>
              </a:ext>
            </a:extLst>
          </p:cNvPr>
          <p:cNvSpPr txBox="1"/>
          <p:nvPr/>
        </p:nvSpPr>
        <p:spPr>
          <a:xfrm>
            <a:off x="5736567" y="5753819"/>
            <a:ext cx="31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elaborazione su dati Istat</a:t>
            </a:r>
          </a:p>
        </p:txBody>
      </p:sp>
    </p:spTree>
    <p:extLst>
      <p:ext uri="{BB962C8B-B14F-4D97-AF65-F5344CB8AC3E}">
        <p14:creationId xmlns:p14="http://schemas.microsoft.com/office/powerpoint/2010/main" val="306785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6200972" y="1953821"/>
            <a:ext cx="1035170" cy="70049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cxnSpLocks/>
          </p:cNvCxnSpPr>
          <p:nvPr/>
        </p:nvCxnSpPr>
        <p:spPr>
          <a:xfrm flipH="1">
            <a:off x="6027023" y="2593682"/>
            <a:ext cx="357515" cy="25897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8C5B3D-7C84-4449-8237-5DFEF739464B}"/>
              </a:ext>
            </a:extLst>
          </p:cNvPr>
          <p:cNvSpPr txBox="1"/>
          <p:nvPr/>
        </p:nvSpPr>
        <p:spPr>
          <a:xfrm>
            <a:off x="1820411" y="5231743"/>
            <a:ext cx="7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aggiornamento: il dato provvisorio del 2020 è di 51.568 persone</a:t>
            </a:r>
          </a:p>
          <a:p>
            <a:r>
              <a:rPr lang="it-IT" dirty="0">
                <a:solidFill>
                  <a:srgbClr val="00B050"/>
                </a:solidFill>
              </a:rPr>
              <a:t>Tutta la serie storica è stata ricalcolata da ISTAT per effetto del censimento permanente della popolazione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1C806172-A847-4415-9530-BF4E8F269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6024" y="1953822"/>
            <a:ext cx="5370999" cy="316633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3533BD4-44B5-45FB-8679-9941EEF2B831}"/>
              </a:ext>
            </a:extLst>
          </p:cNvPr>
          <p:cNvSpPr txBox="1"/>
          <p:nvPr/>
        </p:nvSpPr>
        <p:spPr>
          <a:xfrm>
            <a:off x="6443933" y="2114647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-165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CE3067D-2B4D-4001-9C49-1E73584103FF}"/>
              </a:ext>
            </a:extLst>
          </p:cNvPr>
          <p:cNvSpPr/>
          <p:nvPr/>
        </p:nvSpPr>
        <p:spPr>
          <a:xfrm>
            <a:off x="4413911" y="1171078"/>
            <a:ext cx="929826" cy="5667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07B411A-AB07-40CE-B587-EC2E65CBEECD}"/>
              </a:ext>
            </a:extLst>
          </p:cNvPr>
          <p:cNvSpPr txBox="1"/>
          <p:nvPr/>
        </p:nvSpPr>
        <p:spPr>
          <a:xfrm>
            <a:off x="4520827" y="1269793"/>
            <a:ext cx="71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+176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6942188-B40D-463F-B1B3-C877E79EA653}"/>
              </a:ext>
            </a:extLst>
          </p:cNvPr>
          <p:cNvCxnSpPr>
            <a:cxnSpLocks/>
            <a:stCxn id="18" idx="4"/>
          </p:cNvCxnSpPr>
          <p:nvPr/>
        </p:nvCxnSpPr>
        <p:spPr>
          <a:xfrm flipH="1">
            <a:off x="4675517" y="1737840"/>
            <a:ext cx="203307" cy="37680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9DE958-0823-4AA9-84E9-B572216F253D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9B9443-8F70-4BA2-B7E5-F0A6F9588E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3" y="855265"/>
            <a:ext cx="1742773" cy="17384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5039"/>
            <a:ext cx="9066361" cy="70049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Quanti sono i residenti al 31 dicembre 2020? </a:t>
            </a:r>
            <a:br>
              <a:rPr lang="it-IT" b="1" dirty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7B25C-84C4-4986-8480-B54E8655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7" y="1134805"/>
            <a:ext cx="7669961" cy="42279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NATI, MORTI E SALDO NATURALE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2C0FEF-9E74-4BB2-9E58-A13DF65DCDBB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885C5882-A2EE-4617-91C3-E39711D22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68" y="2133841"/>
            <a:ext cx="4566300" cy="27434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2F096E7-5D72-46AE-9C4E-3AD06EA60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04" y="2133841"/>
            <a:ext cx="4572396" cy="27434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E3F50C-4955-4550-A776-BEB34FA3F7CA}"/>
              </a:ext>
            </a:extLst>
          </p:cNvPr>
          <p:cNvSpPr txBox="1"/>
          <p:nvPr/>
        </p:nvSpPr>
        <p:spPr>
          <a:xfrm>
            <a:off x="2467155" y="5175849"/>
            <a:ext cx="49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saldo naturale è ovviamente negativo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BB15F65-C358-4AC4-B019-2E65885F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46962"/>
            <a:ext cx="4535817" cy="25422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F99DD41-410D-4345-80C1-942DDC43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1" y="1936373"/>
            <a:ext cx="4462659" cy="25422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80756E-B7D0-4F4C-9CCA-6E8C6CAF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709" y="29478"/>
            <a:ext cx="5213827" cy="114159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Effetto del covid e delle azioni di contenimento sulla popolazione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FE1E54-DF1B-4CB1-BCBE-6AC56BB53DED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8</a:t>
            </a:fld>
            <a:endParaRPr lang="it-IT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CA9920F-17ED-4ED3-A9A9-B98704F3D1A2}"/>
              </a:ext>
            </a:extLst>
          </p:cNvPr>
          <p:cNvCxnSpPr>
            <a:cxnSpLocks/>
          </p:cNvCxnSpPr>
          <p:nvPr/>
        </p:nvCxnSpPr>
        <p:spPr>
          <a:xfrm flipH="1">
            <a:off x="2629156" y="1974453"/>
            <a:ext cx="174429" cy="40355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E6DDD26-07B7-4EC0-A551-D81855C263A7}"/>
              </a:ext>
            </a:extLst>
          </p:cNvPr>
          <p:cNvCxnSpPr>
            <a:cxnSpLocks/>
          </p:cNvCxnSpPr>
          <p:nvPr/>
        </p:nvCxnSpPr>
        <p:spPr>
          <a:xfrm flipH="1">
            <a:off x="4019449" y="1703122"/>
            <a:ext cx="151424" cy="4416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098749-6806-4B3E-BBF0-2E7B529DF790}"/>
              </a:ext>
            </a:extLst>
          </p:cNvPr>
          <p:cNvSpPr txBox="1"/>
          <p:nvPr/>
        </p:nvSpPr>
        <p:spPr>
          <a:xfrm>
            <a:off x="862642" y="4822166"/>
            <a:ext cx="7737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L’impatto del covid sulle nascite si vede con un ritardo di nove mesi, quindi da fine 2020. </a:t>
            </a:r>
          </a:p>
          <a:p>
            <a:r>
              <a:rPr lang="it-IT" dirty="0"/>
              <a:t>L’inizio del 2021 vede a Pordenone dati migliori rispetto a quelli medi nazionali.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6D09A73-C397-4B62-8C0C-BD3534E58500}"/>
              </a:ext>
            </a:extLst>
          </p:cNvPr>
          <p:cNvCxnSpPr>
            <a:cxnSpLocks/>
          </p:cNvCxnSpPr>
          <p:nvPr/>
        </p:nvCxnSpPr>
        <p:spPr>
          <a:xfrm flipH="1">
            <a:off x="8006289" y="2319759"/>
            <a:ext cx="1" cy="4416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08EE65F-14D3-44BA-B0AB-32E8E372EB85}"/>
              </a:ext>
            </a:extLst>
          </p:cNvPr>
          <p:cNvCxnSpPr>
            <a:cxnSpLocks/>
          </p:cNvCxnSpPr>
          <p:nvPr/>
        </p:nvCxnSpPr>
        <p:spPr>
          <a:xfrm flipH="1">
            <a:off x="8467802" y="2503190"/>
            <a:ext cx="1" cy="4416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67554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00B050"/>
                </a:solidFill>
              </a:rPr>
              <a:t>SALDO MIGRATORIO INTERNO*</a:t>
            </a:r>
            <a:br>
              <a:rPr lang="it-IT" sz="4000" b="1" dirty="0">
                <a:solidFill>
                  <a:srgbClr val="00B050"/>
                </a:solidFill>
              </a:rPr>
            </a:br>
            <a:r>
              <a:rPr lang="it-IT" sz="2700" b="1" dirty="0">
                <a:solidFill>
                  <a:srgbClr val="00B050"/>
                </a:solidFill>
              </a:rPr>
              <a:t>Nel 2019 e 2020 il comune ha attratto dagli altri comuni d’Italia nuove persone, sia italiane che straniere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ECB2D7-CD33-4D48-BB70-AACFB2345D4C}"/>
              </a:ext>
            </a:extLst>
          </p:cNvPr>
          <p:cNvSpPr txBox="1"/>
          <p:nvPr/>
        </p:nvSpPr>
        <p:spPr>
          <a:xfrm>
            <a:off x="2139351" y="5806227"/>
            <a:ext cx="551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*=iscrizioni meno cancellazioni (da e per altri comuni)</a:t>
            </a:r>
            <a:br>
              <a:rPr lang="it-IT" dirty="0"/>
            </a:b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DCB81D-89E2-4A52-9BA0-B205B14B1D61}"/>
              </a:ext>
            </a:extLst>
          </p:cNvPr>
          <p:cNvSpPr txBox="1"/>
          <p:nvPr/>
        </p:nvSpPr>
        <p:spPr>
          <a:xfrm>
            <a:off x="8350370" y="6452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FD0C59-2D57-4CF3-A918-B08396D9DB0A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713D5CB-A125-4841-B8CA-8594C4DFB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245" y="2247077"/>
            <a:ext cx="5779509" cy="346892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C6AB1066-8DD0-4E75-B932-AD87D96AFC44}"/>
              </a:ext>
            </a:extLst>
          </p:cNvPr>
          <p:cNvSpPr/>
          <p:nvPr/>
        </p:nvSpPr>
        <p:spPr>
          <a:xfrm>
            <a:off x="5438027" y="3709255"/>
            <a:ext cx="1923691" cy="19411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E614536-F2B1-40F2-9391-D9C1354F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" y="1625744"/>
            <a:ext cx="1607589" cy="16075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lo-Presentazione-Comune-PN-4-3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-Presentazione-Comune-PN-16-9V1.potx" id="{E08D6202-103D-4A5C-86CE-1CDA29151A6E}" vid="{D4D3AD90-4079-4E06-BD58-FE18B0423B8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Modello-Presentazione-Comune-PN-4-3V1</Template>
  <TotalTime>4333</TotalTime>
  <Words>1002</Words>
  <Application>Microsoft Office PowerPoint</Application>
  <PresentationFormat>Presentazione su schermo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Modello-Presentazione-Comune-PN-4-3V1</vt:lpstr>
      <vt:lpstr>ANNUARIO STATISTICO DEL COMUNE DI PORDENONE  Presentazione dei dati 2019 e primi aggiornamenti al 2020 Presentazione del gioco didattico </vt:lpstr>
      <vt:lpstr> Principali contenuti del rapporto:</vt:lpstr>
      <vt:lpstr>DEMOGRAFIA </vt:lpstr>
      <vt:lpstr>  Pordenone è in controtendenza Variazione % della popolazione residente nel 2019 rispetto al 2018</vt:lpstr>
      <vt:lpstr>Pordenone contiene i danni della crisi demografica! Variazione % della popolazione residente nel 2020 rispetto al 2019</vt:lpstr>
      <vt:lpstr>Quanti sono i residenti al 31 dicembre 2020?  </vt:lpstr>
      <vt:lpstr>NATI, MORTI E SALDO NATURALE</vt:lpstr>
      <vt:lpstr>Effetto del covid e delle azioni di contenimento sulla popolazione</vt:lpstr>
      <vt:lpstr>SALDO MIGRATORIO INTERNO* Nel 2019 e 2020 il comune ha attratto dagli altri comuni d’Italia nuove persone, sia italiane che straniere</vt:lpstr>
      <vt:lpstr>SALDO MIGRATORIO ESTERNO* Nel 2019 e nel 2020 il comune ha attratto dall’estero nuove persone, principalmente straniere</vt:lpstr>
      <vt:lpstr>Quanti sono gli stranieri al 31 dicembre 2020? 7.414 persone</vt:lpstr>
      <vt:lpstr>I NUOVI ITALIANI* +133 nel 2019 +2.837 in 8 anni</vt:lpstr>
      <vt:lpstr>Altre comunità presenti con almeno 100 individui al 2019 </vt:lpstr>
      <vt:lpstr>Presentazione standard di PowerPoint</vt:lpstr>
      <vt:lpstr>Quante sono le imprese attive con sede nel comune di Pordenone al 31 dicembre 2020? 4.342</vt:lpstr>
      <vt:lpstr>Come sono andati i diversi  settori economici?</vt:lpstr>
      <vt:lpstr>Numero dei contribuenti IRPEF nel comune di Pordenone. Anni di imposta 2016-2019 </vt:lpstr>
      <vt:lpstr>Turismo: numero di strutture ricettive.  Anni 2016-2019</vt:lpstr>
      <vt:lpstr>Posti letto delle strutture ricettive  Anni 2016-2019</vt:lpstr>
      <vt:lpstr>PRESENZE Nel 2019 i turisti sono stati 55.510  e si sono fermati 137.894 giorni </vt:lpstr>
      <vt:lpstr>Presentazione standard di PowerPoint</vt:lpstr>
      <vt:lpstr>Chi sono i turisti italiani (presenze)? Anno 2019</vt:lpstr>
      <vt:lpstr>Chi sono i turisti stranieri (presenze)? Anno 2019</vt:lpstr>
      <vt:lpstr> N° di incidenti, morti, feriti 2019. Sono in calo!  Azzerati gli incidenti mortali</vt:lpstr>
      <vt:lpstr>di cosa si tratta?</vt:lpstr>
      <vt:lpstr>COSA È? PERCHÉ LO PROPONIAMO?</vt:lpstr>
      <vt:lpstr>30 DOMANDE: alcuni esempi</vt:lpstr>
      <vt:lpstr> </vt:lpstr>
      <vt:lpstr>PROGETTI FUTURI</vt:lpstr>
      <vt:lpstr> </vt:lpstr>
    </vt:vector>
  </TitlesOfParts>
  <Company>Comune di Pordenone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malacart.m</dc:creator>
  <cp:lastModifiedBy>Lorenzon Caterina</cp:lastModifiedBy>
  <cp:revision>162</cp:revision>
  <cp:lastPrinted>2021-07-21T13:24:10Z</cp:lastPrinted>
  <dcterms:created xsi:type="dcterms:W3CDTF">2019-09-16T15:24:02Z</dcterms:created>
  <dcterms:modified xsi:type="dcterms:W3CDTF">2022-08-18T08:25:20Z</dcterms:modified>
</cp:coreProperties>
</file>