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8" r:id="rId3"/>
    <p:sldId id="257" r:id="rId4"/>
    <p:sldId id="260" r:id="rId5"/>
    <p:sldId id="261" r:id="rId6"/>
    <p:sldId id="262" r:id="rId7"/>
    <p:sldId id="259" r:id="rId8"/>
  </p:sldIdLst>
  <p:sldSz cx="9144000" cy="6858000" type="screen4x3"/>
  <p:notesSz cx="6808788" cy="99409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66"/>
    <a:srgbClr val="00CC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-cpn-fs-a30\uff_statistica\Statistica\richieste%20dati\2023\48%20-%20ceolin%20-%20negozi%20sfitti\LOCALI%20FITTI%20E%20SFITTI%20AL%2025-10-23%20elaborazione%20statistic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s-cpn-fs-a30\uff_statistica\Statistica\richieste%20dati\2023\48%20-%20ceolin%20-%20negozi%20sfitti\LOCALI%20FITTI%20E%20SFITTI%20AL%2025-10-23%20elaborazione%20statistica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-cpn-fs-a30\uff_statistica\Statistica\richieste%20dati\2023\48%20-%20ceolin%20-%20negozi%20sfitti\LOCALI%20FITTI%20E%20SFITTI%20AL%2025-10-23%20elaborazione%20statistica%20def%20-%20Copi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s-cpn-fs-a30\uff_statistica\Statistica\richieste%20dati\2023\48%20-%20ceolin%20-%20negozi%20sfitti\LOCALI%20FITTI%20E%20SFITTI%20AL%2025-10-23%20elaborazione%20statistica%20def%20-%20Copia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s-cpn-fs-a30\uff_statistica\Statistica\richieste%20dati\2023\48%20-%20ceolin%20-%20negozi%20sfitti\LOCALI%20FITTI%20E%20SFITTI%20AL%2025-10-23%20elaborazione%20statistica%20def%20-%20Copia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'PIVOT su 3_DATI STATISTICA'!$M$76</c:f>
              <c:strCache>
                <c:ptCount val="1"/>
                <c:pt idx="0">
                  <c:v>feb-19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8.0240713716928872E-3"/>
                  <c:y val="3.0001823790153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644-43C2-8FD0-78B8604C362B}"/>
                </c:ext>
              </c:extLst>
            </c:dLbl>
            <c:dLbl>
              <c:idx val="1"/>
              <c:layout>
                <c:manualLayout>
                  <c:x val="-2.6746904572309623E-3"/>
                  <c:y val="4.02819738167162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644-43C2-8FD0-78B8604C362B}"/>
                </c:ext>
              </c:extLst>
            </c:dLbl>
            <c:dLbl>
              <c:idx val="2"/>
              <c:layout>
                <c:manualLayout>
                  <c:x val="-2.6746904572309623E-3"/>
                  <c:y val="1.6112789526686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644-43C2-8FD0-78B8604C36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'PIVOT su 3_DATI STATISTICA'!$L$77:$L$79</c:f>
              <c:strCache>
                <c:ptCount val="3"/>
                <c:pt idx="0">
                  <c:v>OCCUPATO</c:v>
                </c:pt>
                <c:pt idx="1">
                  <c:v>SFITTO</c:v>
                </c:pt>
                <c:pt idx="2">
                  <c:v>NON DISPONIBILE</c:v>
                </c:pt>
              </c:strCache>
            </c:strRef>
          </c:cat>
          <c:val>
            <c:numRef>
              <c:f>'PIVOT su 3_DATI STATISTICA'!$M$77:$M$79</c:f>
              <c:numCache>
                <c:formatCode>General</c:formatCode>
                <c:ptCount val="3"/>
                <c:pt idx="0">
                  <c:v>710</c:v>
                </c:pt>
                <c:pt idx="1">
                  <c:v>163</c:v>
                </c:pt>
                <c:pt idx="2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44-43C2-8FD0-78B8604C362B}"/>
            </c:ext>
          </c:extLst>
        </c:ser>
        <c:ser>
          <c:idx val="1"/>
          <c:order val="1"/>
          <c:tx>
            <c:strRef>
              <c:f>'PIVOT su 3_DATI STATISTICA'!$N$76</c:f>
              <c:strCache>
                <c:ptCount val="1"/>
                <c:pt idx="0">
                  <c:v>ott-23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6746904572309623E-3"/>
                  <c:y val="1.16649618193496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644-43C2-8FD0-78B8604C36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'PIVOT su 3_DATI STATISTICA'!$L$77:$L$79</c:f>
              <c:strCache>
                <c:ptCount val="3"/>
                <c:pt idx="0">
                  <c:v>OCCUPATO</c:v>
                </c:pt>
                <c:pt idx="1">
                  <c:v>SFITTO</c:v>
                </c:pt>
                <c:pt idx="2">
                  <c:v>NON DISPONIBILE</c:v>
                </c:pt>
              </c:strCache>
            </c:strRef>
          </c:cat>
          <c:val>
            <c:numRef>
              <c:f>'PIVOT su 3_DATI STATISTICA'!$N$77:$N$79</c:f>
              <c:numCache>
                <c:formatCode>General</c:formatCode>
                <c:ptCount val="3"/>
                <c:pt idx="0">
                  <c:v>743</c:v>
                </c:pt>
                <c:pt idx="1">
                  <c:v>164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644-43C2-8FD0-78B8604C36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2"/>
        <c:overlap val="-16"/>
        <c:axId val="642807848"/>
        <c:axId val="642802808"/>
      </c:barChart>
      <c:catAx>
        <c:axId val="642807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42802808"/>
        <c:crosses val="autoZero"/>
        <c:auto val="1"/>
        <c:lblAlgn val="ctr"/>
        <c:lblOffset val="100"/>
        <c:noMultiLvlLbl val="0"/>
      </c:catAx>
      <c:valAx>
        <c:axId val="642802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42807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02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2067904777208975E-2"/>
          <c:y val="0.23200560266505152"/>
          <c:w val="0.82983721943694067"/>
          <c:h val="0.66745953630796151"/>
        </c:manualLayout>
      </c:layout>
      <c:pie3DChart>
        <c:varyColors val="1"/>
        <c:ser>
          <c:idx val="0"/>
          <c:order val="0"/>
          <c:tx>
            <c:strRef>
              <c:f>'PIVOT SU 2_DATI STATISTICA'!$B$3</c:f>
              <c:strCache>
                <c:ptCount val="1"/>
                <c:pt idx="0">
                  <c:v>Conteggio di codice</c:v>
                </c:pt>
              </c:strCache>
            </c:strRef>
          </c:tx>
          <c:explosion val="24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3E8-4DBF-B517-47D6BCD3D7E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3E8-4DBF-B517-47D6BCD3D7E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3E8-4DBF-B517-47D6BCD3D7E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3E8-4DBF-B517-47D6BCD3D7E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13E8-4DBF-B517-47D6BCD3D7E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13E8-4DBF-B517-47D6BCD3D7E6}"/>
              </c:ext>
            </c:extLst>
          </c:dPt>
          <c:dLbls>
            <c:dLbl>
              <c:idx val="0"/>
              <c:layout>
                <c:manualLayout>
                  <c:x val="9.7181729834791054E-4"/>
                  <c:y val="-2.706528871391076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9972783-7F6A-4588-A66B-5BFCBBE00DBF}" type="CATEGORYNAME">
                      <a:rPr lang="it-IT" sz="1000" baseline="0"/>
                      <a:pPr>
                        <a:defRPr sz="900" b="0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it-IT" sz="1000" baseline="0"/>
                      <a:t>
</a:t>
                    </a:r>
                    <a:fld id="{C2E63639-B3F4-4417-9389-B7CA5539B7B7}" type="PERCENTAGE">
                      <a:rPr lang="it-IT" sz="1000" baseline="0"/>
                      <a:pPr>
                        <a:defRPr sz="900" b="0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[PERCENTUALE]</a:t>
                    </a:fld>
                    <a:endParaRPr lang="it-IT" sz="1000" baseline="0"/>
                  </a:p>
                </c:rich>
              </c:tx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EllipseCallout">
                      <a:avLst/>
                    </a:prstGeom>
                  </c15:spPr>
                  <c15:layout>
                    <c:manualLayout>
                      <c:w val="0.33337511382505758"/>
                      <c:h val="0.1256854431657581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3E8-4DBF-B517-47D6BCD3D7E6}"/>
                </c:ext>
              </c:extLst>
            </c:dLbl>
            <c:dLbl>
              <c:idx val="1"/>
              <c:layout>
                <c:manualLayout>
                  <c:x val="7.3474285102117343E-2"/>
                  <c:y val="-6.9266479911164955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379833C-F092-49C6-83FD-E0471CFB2809}" type="CATEGORYNAME">
                      <a:rPr lang="it-IT" sz="1000" baseline="0"/>
                      <a:pPr>
                        <a:defRPr sz="900" b="0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it-IT" sz="1000" baseline="0"/>
                      <a:t>
</a:t>
                    </a:r>
                    <a:fld id="{2083E58B-E642-432E-B4E4-3F3F7E31EFB3}" type="PERCENTAGE">
                      <a:rPr lang="it-IT" sz="1000" baseline="0"/>
                      <a:pPr>
                        <a:defRPr sz="900" b="0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[PERCENTUALE]</a:t>
                    </a:fld>
                    <a:endParaRPr lang="it-IT" sz="1000" baseline="0"/>
                  </a:p>
                </c:rich>
              </c:tx>
              <c:spPr>
                <a:solidFill>
                  <a:sysClr val="window" lastClr="FFFFFF"/>
                </a:solidFill>
                <a:ln w="31750">
                  <a:solidFill>
                    <a:srgbClr val="FF0000"/>
                  </a:solidFill>
                </a:ln>
                <a:effectLst/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EllipseCallout">
                      <a:avLst/>
                    </a:prstGeom>
                  </c15:spPr>
                  <c15:layout>
                    <c:manualLayout>
                      <c:w val="0.34503692140523251"/>
                      <c:h val="0.1545315970119119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3E8-4DBF-B517-47D6BCD3D7E6}"/>
                </c:ext>
              </c:extLst>
            </c:dLbl>
            <c:dLbl>
              <c:idx val="2"/>
              <c:layout>
                <c:manualLayout>
                  <c:x val="-2.8941331313177689E-2"/>
                  <c:y val="-4.1932162325863116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14E8C59-9678-4F6B-A86A-6D128872AEC1}" type="CATEGORYNAME">
                      <a:rPr lang="it-IT" sz="1000" baseline="0">
                        <a:solidFill>
                          <a:schemeClr val="tx1"/>
                        </a:solidFill>
                      </a:rPr>
                      <a:pPr>
                        <a:defRPr sz="900" b="0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it-IT" sz="1000" baseline="0">
                        <a:solidFill>
                          <a:schemeClr val="tx1"/>
                        </a:solidFill>
                      </a:rPr>
                      <a:t>
</a:t>
                    </a:r>
                    <a:fld id="{511DCC5C-BD50-445D-BE01-AFFEBF1D39D1}" type="PERCENTAGE">
                      <a:rPr lang="it-IT" sz="1000" baseline="0">
                        <a:solidFill>
                          <a:schemeClr val="tx1"/>
                        </a:solidFill>
                      </a:rPr>
                      <a:pPr>
                        <a:defRPr sz="900" b="0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[PERCENTUALE]</a:t>
                    </a:fld>
                    <a:endParaRPr lang="it-IT" sz="1000" baseline="0">
                      <a:solidFill>
                        <a:schemeClr val="tx1"/>
                      </a:solidFill>
                    </a:endParaRPr>
                  </a:p>
                </c:rich>
              </c:tx>
              <c:spPr>
                <a:solidFill>
                  <a:sysClr val="window" lastClr="FFFFFF"/>
                </a:solidFill>
                <a:ln w="31750">
                  <a:solidFill>
                    <a:srgbClr val="FF0000"/>
                  </a:solidFill>
                </a:ln>
                <a:effectLst/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EllipseCallout">
                      <a:avLst/>
                    </a:prstGeom>
                  </c15:spPr>
                  <c15:layout>
                    <c:manualLayout>
                      <c:w val="0.32202122693846941"/>
                      <c:h val="0.1613890571370886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3E8-4DBF-B517-47D6BCD3D7E6}"/>
                </c:ext>
              </c:extLst>
            </c:dLbl>
            <c:dLbl>
              <c:idx val="3"/>
              <c:layout>
                <c:manualLayout>
                  <c:x val="0.18712678772296321"/>
                  <c:y val="0.12072657985059559"/>
                </c:manualLayout>
              </c:layout>
              <c:tx>
                <c:rich>
                  <a:bodyPr/>
                  <a:lstStyle/>
                  <a:p>
                    <a:fld id="{916A8BCD-40BD-408D-B1DA-9513D3730C60}" type="CATEGORYNAME">
                      <a:rPr lang="it-IT" sz="1000" baseline="0"/>
                      <a:pPr/>
                      <a:t>[NOME CATEGORIA]</a:t>
                    </a:fld>
                    <a:r>
                      <a:rPr lang="it-IT" baseline="0"/>
                      <a:t>
</a:t>
                    </a:r>
                    <a:fld id="{1F534F63-DCB0-42C5-9F4A-D28CB45ED74A}" type="PERCENTAGE">
                      <a:rPr lang="it-IT" baseline="0"/>
                      <a:pPr/>
                      <a:t>[PERCENTUALE]</a:t>
                    </a:fld>
                    <a:endParaRPr lang="it-IT" baseline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800402500707815"/>
                      <c:h val="0.174737028063799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3E8-4DBF-B517-47D6BCD3D7E6}"/>
                </c:ext>
              </c:extLst>
            </c:dLbl>
            <c:dLbl>
              <c:idx val="4"/>
              <c:layout>
                <c:manualLayout>
                  <c:x val="5.4421768707482977E-2"/>
                  <c:y val="-7.0732132041187154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DC9925D-0A7B-4512-8384-D0D71AA59D49}" type="CATEGORYNAME">
                      <a:rPr lang="en-US" sz="1000" baseline="0"/>
                      <a:pPr>
                        <a:defRPr sz="900" b="0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000" baseline="0"/>
                      <a:t>
</a:t>
                    </a:r>
                    <a:fld id="{376922FC-BAD5-4CAF-83FE-1203EC6F781F}" type="PERCENTAGE">
                      <a:rPr lang="en-US" sz="1000" baseline="0"/>
                      <a:pPr>
                        <a:defRPr sz="900" b="0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[PERCENTUALE]</a:t>
                    </a:fld>
                    <a:endParaRPr lang="en-US" sz="1000" baseline="0"/>
                  </a:p>
                </c:rich>
              </c:tx>
              <c:spPr>
                <a:solidFill>
                  <a:sysClr val="window" lastClr="FFFFFF"/>
                </a:solidFill>
                <a:ln w="31750">
                  <a:solidFill>
                    <a:srgbClr val="FF0000"/>
                  </a:solidFill>
                </a:ln>
                <a:effectLst/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EllipseCallout">
                      <a:avLst/>
                    </a:prstGeom>
                  </c15:spPr>
                  <c15:layout>
                    <c:manualLayout>
                      <c:w val="0.15159140821683001"/>
                      <c:h val="0.1802892186553603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13E8-4DBF-B517-47D6BCD3D7E6}"/>
                </c:ext>
              </c:extLst>
            </c:dLbl>
            <c:dLbl>
              <c:idx val="5"/>
              <c:layout>
                <c:manualLayout>
                  <c:x val="-0.12933024358893125"/>
                  <c:y val="3.2407407407407406E-2"/>
                </c:manualLayout>
              </c:layout>
              <c:tx>
                <c:rich>
                  <a:bodyPr/>
                  <a:lstStyle/>
                  <a:p>
                    <a:fld id="{03CB3494-B9D8-43B1-B6D1-5F76D8E05DA2}" type="CATEGORYNAME">
                      <a:rPr lang="en-US" sz="1000" baseline="0"/>
                      <a:pPr/>
                      <a:t>[NOME CATEGORIA]</a:t>
                    </a:fld>
                    <a:r>
                      <a:rPr lang="en-US" sz="1000" baseline="0"/>
                      <a:t>
</a:t>
                    </a:r>
                    <a:fld id="{F0836FFD-12D0-4519-8102-A168026D1C9F}" type="PERCENTAGE">
                      <a:rPr lang="en-US" sz="1000" baseline="0"/>
                      <a:pPr/>
                      <a:t>[PERCENTUALE]</a:t>
                    </a:fld>
                    <a:endParaRPr lang="en-US" sz="1000" baseline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13E8-4DBF-B517-47D6BCD3D7E6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EllipseCallout">
                    <a:avLst/>
                  </a:prstGeom>
                </c15:spPr>
              </c:ext>
            </c:extLst>
          </c:dLbls>
          <c:cat>
            <c:strRef>
              <c:f>'PIVOT SU 2_DATI STATISTICA'!$A$4:$A$9</c:f>
              <c:strCache>
                <c:ptCount val="6"/>
                <c:pt idx="0">
                  <c:v>da occupato diventa sfitto</c:v>
                </c:pt>
                <c:pt idx="1">
                  <c:v>da sfitto diventa occupato</c:v>
                </c:pt>
                <c:pt idx="2">
                  <c:v>ND che diventa occupato</c:v>
                </c:pt>
                <c:pt idx="3">
                  <c:v>ND che diventa sfitto</c:v>
                </c:pt>
                <c:pt idx="4">
                  <c:v>sempre occupato</c:v>
                </c:pt>
                <c:pt idx="5">
                  <c:v>sempre sfitto</c:v>
                </c:pt>
              </c:strCache>
            </c:strRef>
          </c:cat>
          <c:val>
            <c:numRef>
              <c:f>'PIVOT SU 2_DATI STATISTICA'!$B$4:$B$9</c:f>
              <c:numCache>
                <c:formatCode>General</c:formatCode>
                <c:ptCount val="6"/>
                <c:pt idx="0">
                  <c:v>72</c:v>
                </c:pt>
                <c:pt idx="1">
                  <c:v>91</c:v>
                </c:pt>
                <c:pt idx="2">
                  <c:v>14</c:v>
                </c:pt>
                <c:pt idx="3">
                  <c:v>20</c:v>
                </c:pt>
                <c:pt idx="4">
                  <c:v>638</c:v>
                </c:pt>
                <c:pt idx="5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3E8-4DBF-B517-47D6BCD3D7E6}"/>
            </c:ext>
          </c:extLst>
        </c:ser>
        <c:ser>
          <c:idx val="1"/>
          <c:order val="1"/>
          <c:tx>
            <c:strRef>
              <c:f>'PIVOT SU 2_DATI STATISTICA'!$C$3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13E8-4DBF-B517-47D6BCD3D7E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13E8-4DBF-B517-47D6BCD3D7E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13E8-4DBF-B517-47D6BCD3D7E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4-13E8-4DBF-B517-47D6BCD3D7E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6-13E8-4DBF-B517-47D6BCD3D7E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8-13E8-4DBF-B517-47D6BCD3D7E6}"/>
              </c:ext>
            </c:extLst>
          </c:dPt>
          <c:cat>
            <c:strRef>
              <c:f>'PIVOT SU 2_DATI STATISTICA'!$A$4:$A$9</c:f>
              <c:strCache>
                <c:ptCount val="6"/>
                <c:pt idx="0">
                  <c:v>da occupato diventa sfitto</c:v>
                </c:pt>
                <c:pt idx="1">
                  <c:v>da sfitto diventa occupato</c:v>
                </c:pt>
                <c:pt idx="2">
                  <c:v>ND che diventa occupato</c:v>
                </c:pt>
                <c:pt idx="3">
                  <c:v>ND che diventa sfitto</c:v>
                </c:pt>
                <c:pt idx="4">
                  <c:v>sempre occupato</c:v>
                </c:pt>
                <c:pt idx="5">
                  <c:v>sempre sfitto</c:v>
                </c:pt>
              </c:strCache>
            </c:strRef>
          </c:cat>
          <c:val>
            <c:numRef>
              <c:f>'PIVOT SU 2_DATI STATISTICA'!$C$4:$C$9</c:f>
              <c:numCache>
                <c:formatCode>0%</c:formatCode>
                <c:ptCount val="6"/>
                <c:pt idx="0">
                  <c:v>7.9382579933847855E-2</c:v>
                </c:pt>
                <c:pt idx="1">
                  <c:v>0.10033076074972437</c:v>
                </c:pt>
                <c:pt idx="2">
                  <c:v>1.5435501653803748E-2</c:v>
                </c:pt>
                <c:pt idx="3">
                  <c:v>2.2050716648291068E-2</c:v>
                </c:pt>
                <c:pt idx="4">
                  <c:v>0.7034178610804851</c:v>
                </c:pt>
                <c:pt idx="5">
                  <c:v>7.9382579933847855E-2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13E8-4DBF-B517-47D6BCD3D7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716658533261236E-2"/>
          <c:y val="0.10286186931348223"/>
          <c:w val="0.91171606061805088"/>
          <c:h val="0.41353523117302643"/>
        </c:manualLayout>
      </c:layout>
      <c:barChart>
        <c:barDir val="col"/>
        <c:grouping val="clustered"/>
        <c:varyColors val="0"/>
        <c:ser>
          <c:idx val="7"/>
          <c:order val="7"/>
          <c:tx>
            <c:strRef>
              <c:f>'PIVOT su 3_DATI e GRA'!$S$5</c:f>
              <c:strCache>
                <c:ptCount val="1"/>
                <c:pt idx="0">
                  <c:v>ott-23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'PIVOT su 3_DATI e GRA'!$K$6:$K$31</c:f>
              <c:strCache>
                <c:ptCount val="26"/>
                <c:pt idx="0">
                  <c:v>VITTORIO EMANUELE II</c:v>
                </c:pt>
                <c:pt idx="1">
                  <c:v>GIUSEPPE GARIBALDI</c:v>
                </c:pt>
                <c:pt idx="2">
                  <c:v>FRANCO MARTELLI</c:v>
                </c:pt>
                <c:pt idx="3">
                  <c:v>GUGLIELMO MARCONI</c:v>
                </c:pt>
                <c:pt idx="4">
                  <c:v>GUGLIELMO OBERDAN</c:v>
                </c:pt>
                <c:pt idx="5">
                  <c:v>GIUSEPPE MAZZINI</c:v>
                </c:pt>
                <c:pt idx="6">
                  <c:v>FELICE CAVALLOTTI</c:v>
                </c:pt>
                <c:pt idx="7">
                  <c:v>VENTI SETTEMBRE</c:v>
                </c:pt>
                <c:pt idx="8">
                  <c:v>DANTE</c:v>
                </c:pt>
                <c:pt idx="9">
                  <c:v>RISORGIMENTO</c:v>
                </c:pt>
                <c:pt idx="10">
                  <c:v>CESARE BATTISTI</c:v>
                </c:pt>
                <c:pt idx="11">
                  <c:v>COSSETTI</c:v>
                </c:pt>
                <c:pt idx="12">
                  <c:v>NINO BIXIO</c:v>
                </c:pt>
                <c:pt idx="13">
                  <c:v>SAN GIOVANNI BOSCO</c:v>
                </c:pt>
                <c:pt idx="14">
                  <c:v>DUCA D` AOSTA</c:v>
                </c:pt>
                <c:pt idx="15">
                  <c:v>TRENTO</c:v>
                </c:pt>
                <c:pt idx="16">
                  <c:v>CELSO COSTANTINI</c:v>
                </c:pt>
                <c:pt idx="17">
                  <c:v>LUIGI DE PAOLI</c:v>
                </c:pt>
                <c:pt idx="18">
                  <c:v>DELLE ACQUE</c:v>
                </c:pt>
                <c:pt idx="19">
                  <c:v>DELLE MURA</c:v>
                </c:pt>
                <c:pt idx="20">
                  <c:v>SANTA CATERINA</c:v>
                </c:pt>
                <c:pt idx="21">
                  <c:v>BEATO ODORICO</c:v>
                </c:pt>
                <c:pt idx="22">
                  <c:v>ROVERETO</c:v>
                </c:pt>
                <c:pt idx="23">
                  <c:v>DEI DOMENICANI</c:v>
                </c:pt>
                <c:pt idx="24">
                  <c:v>DELLA MOTTA</c:v>
                </c:pt>
                <c:pt idx="25">
                  <c:v>TRIESTE</c:v>
                </c:pt>
              </c:strCache>
            </c:strRef>
          </c:cat>
          <c:val>
            <c:numRef>
              <c:f>'PIVOT su 3_DATI e GRA'!$S$6:$S$31</c:f>
              <c:numCache>
                <c:formatCode>General</c:formatCode>
                <c:ptCount val="26"/>
                <c:pt idx="0">
                  <c:v>139</c:v>
                </c:pt>
                <c:pt idx="1">
                  <c:v>89</c:v>
                </c:pt>
                <c:pt idx="2">
                  <c:v>53</c:v>
                </c:pt>
                <c:pt idx="3">
                  <c:v>53</c:v>
                </c:pt>
                <c:pt idx="4">
                  <c:v>40</c:v>
                </c:pt>
                <c:pt idx="5">
                  <c:v>37</c:v>
                </c:pt>
                <c:pt idx="6">
                  <c:v>30</c:v>
                </c:pt>
                <c:pt idx="7">
                  <c:v>30</c:v>
                </c:pt>
                <c:pt idx="8">
                  <c:v>29</c:v>
                </c:pt>
                <c:pt idx="9">
                  <c:v>23</c:v>
                </c:pt>
                <c:pt idx="10">
                  <c:v>22</c:v>
                </c:pt>
                <c:pt idx="11">
                  <c:v>21</c:v>
                </c:pt>
                <c:pt idx="12">
                  <c:v>20</c:v>
                </c:pt>
                <c:pt idx="13">
                  <c:v>20</c:v>
                </c:pt>
                <c:pt idx="14">
                  <c:v>16</c:v>
                </c:pt>
                <c:pt idx="15">
                  <c:v>16</c:v>
                </c:pt>
                <c:pt idx="16">
                  <c:v>15</c:v>
                </c:pt>
                <c:pt idx="17">
                  <c:v>15</c:v>
                </c:pt>
                <c:pt idx="18">
                  <c:v>14</c:v>
                </c:pt>
                <c:pt idx="19">
                  <c:v>14</c:v>
                </c:pt>
                <c:pt idx="20">
                  <c:v>13</c:v>
                </c:pt>
                <c:pt idx="21">
                  <c:v>12</c:v>
                </c:pt>
                <c:pt idx="22">
                  <c:v>12</c:v>
                </c:pt>
                <c:pt idx="23">
                  <c:v>10</c:v>
                </c:pt>
                <c:pt idx="24">
                  <c:v>10</c:v>
                </c:pt>
                <c:pt idx="25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3D-4778-AEA8-8003B5EC22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1"/>
        <c:overlap val="18"/>
        <c:axId val="328664264"/>
        <c:axId val="32866858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'PIVOT su 3_DATI e GRA'!$L$5</c15:sqref>
                        </c15:formulaRef>
                      </c:ext>
                    </c:extLst>
                    <c:strCache>
                      <c:ptCount val="1"/>
                      <c:pt idx="0">
                        <c:v>O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'PIVOT su 3_DATI e GRA'!$K$6:$K$31</c15:sqref>
                        </c15:formulaRef>
                      </c:ext>
                    </c:extLst>
                    <c:strCache>
                      <c:ptCount val="26"/>
                      <c:pt idx="0">
                        <c:v>VITTORIO EMANUELE II</c:v>
                      </c:pt>
                      <c:pt idx="1">
                        <c:v>GIUSEPPE GARIBALDI</c:v>
                      </c:pt>
                      <c:pt idx="2">
                        <c:v>FRANCO MARTELLI</c:v>
                      </c:pt>
                      <c:pt idx="3">
                        <c:v>GUGLIELMO MARCONI</c:v>
                      </c:pt>
                      <c:pt idx="4">
                        <c:v>GUGLIELMO OBERDAN</c:v>
                      </c:pt>
                      <c:pt idx="5">
                        <c:v>GIUSEPPE MAZZINI</c:v>
                      </c:pt>
                      <c:pt idx="6">
                        <c:v>FELICE CAVALLOTTI</c:v>
                      </c:pt>
                      <c:pt idx="7">
                        <c:v>VENTI SETTEMBRE</c:v>
                      </c:pt>
                      <c:pt idx="8">
                        <c:v>DANTE</c:v>
                      </c:pt>
                      <c:pt idx="9">
                        <c:v>RISORGIMENTO</c:v>
                      </c:pt>
                      <c:pt idx="10">
                        <c:v>CESARE BATTISTI</c:v>
                      </c:pt>
                      <c:pt idx="11">
                        <c:v>COSSETTI</c:v>
                      </c:pt>
                      <c:pt idx="12">
                        <c:v>NINO BIXIO</c:v>
                      </c:pt>
                      <c:pt idx="13">
                        <c:v>SAN GIOVANNI BOSCO</c:v>
                      </c:pt>
                      <c:pt idx="14">
                        <c:v>DUCA D` AOSTA</c:v>
                      </c:pt>
                      <c:pt idx="15">
                        <c:v>TRENTO</c:v>
                      </c:pt>
                      <c:pt idx="16">
                        <c:v>CELSO COSTANTINI</c:v>
                      </c:pt>
                      <c:pt idx="17">
                        <c:v>LUIGI DE PAOLI</c:v>
                      </c:pt>
                      <c:pt idx="18">
                        <c:v>DELLE ACQUE</c:v>
                      </c:pt>
                      <c:pt idx="19">
                        <c:v>DELLE MURA</c:v>
                      </c:pt>
                      <c:pt idx="20">
                        <c:v>SANTA CATERINA</c:v>
                      </c:pt>
                      <c:pt idx="21">
                        <c:v>BEATO ODORICO</c:v>
                      </c:pt>
                      <c:pt idx="22">
                        <c:v>ROVERETO</c:v>
                      </c:pt>
                      <c:pt idx="23">
                        <c:v>DEI DOMENICANI</c:v>
                      </c:pt>
                      <c:pt idx="24">
                        <c:v>DELLA MOTTA</c:v>
                      </c:pt>
                      <c:pt idx="25">
                        <c:v>TRIESTE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'PIVOT su 3_DATI e GRA'!$L$6:$L$71</c15:sqref>
                        </c15:formulaRef>
                      </c:ext>
                    </c:extLst>
                    <c:numCache>
                      <c:formatCode>General</c:formatCode>
                      <c:ptCount val="66"/>
                      <c:pt idx="0">
                        <c:v>129</c:v>
                      </c:pt>
                      <c:pt idx="1">
                        <c:v>78</c:v>
                      </c:pt>
                      <c:pt idx="2">
                        <c:v>41</c:v>
                      </c:pt>
                      <c:pt idx="3">
                        <c:v>34</c:v>
                      </c:pt>
                      <c:pt idx="4">
                        <c:v>33</c:v>
                      </c:pt>
                      <c:pt idx="5">
                        <c:v>33</c:v>
                      </c:pt>
                      <c:pt idx="6">
                        <c:v>17</c:v>
                      </c:pt>
                      <c:pt idx="7">
                        <c:v>27</c:v>
                      </c:pt>
                      <c:pt idx="8">
                        <c:v>21</c:v>
                      </c:pt>
                      <c:pt idx="9">
                        <c:v>13</c:v>
                      </c:pt>
                      <c:pt idx="10">
                        <c:v>21</c:v>
                      </c:pt>
                      <c:pt idx="11">
                        <c:v>11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11</c:v>
                      </c:pt>
                      <c:pt idx="15">
                        <c:v>11</c:v>
                      </c:pt>
                      <c:pt idx="16">
                        <c:v>10</c:v>
                      </c:pt>
                      <c:pt idx="17">
                        <c:v>10</c:v>
                      </c:pt>
                      <c:pt idx="18">
                        <c:v>14</c:v>
                      </c:pt>
                      <c:pt idx="19">
                        <c:v>13</c:v>
                      </c:pt>
                      <c:pt idx="20">
                        <c:v>10</c:v>
                      </c:pt>
                      <c:pt idx="21">
                        <c:v>12</c:v>
                      </c:pt>
                      <c:pt idx="22">
                        <c:v>7</c:v>
                      </c:pt>
                      <c:pt idx="23">
                        <c:v>9</c:v>
                      </c:pt>
                      <c:pt idx="24">
                        <c:v>9</c:v>
                      </c:pt>
                      <c:pt idx="25">
                        <c:v>7</c:v>
                      </c:pt>
                      <c:pt idx="26">
                        <c:v>8</c:v>
                      </c:pt>
                      <c:pt idx="27">
                        <c:v>4</c:v>
                      </c:pt>
                      <c:pt idx="28">
                        <c:v>5</c:v>
                      </c:pt>
                      <c:pt idx="29">
                        <c:v>7</c:v>
                      </c:pt>
                      <c:pt idx="30">
                        <c:v>6</c:v>
                      </c:pt>
                      <c:pt idx="31">
                        <c:v>5</c:v>
                      </c:pt>
                      <c:pt idx="32">
                        <c:v>4</c:v>
                      </c:pt>
                      <c:pt idx="33">
                        <c:v>5</c:v>
                      </c:pt>
                      <c:pt idx="34">
                        <c:v>5</c:v>
                      </c:pt>
                      <c:pt idx="35">
                        <c:v>5</c:v>
                      </c:pt>
                      <c:pt idx="36">
                        <c:v>5</c:v>
                      </c:pt>
                      <c:pt idx="37">
                        <c:v>3</c:v>
                      </c:pt>
                      <c:pt idx="38">
                        <c:v>2</c:v>
                      </c:pt>
                      <c:pt idx="39">
                        <c:v>5</c:v>
                      </c:pt>
                      <c:pt idx="40">
                        <c:v>3</c:v>
                      </c:pt>
                      <c:pt idx="41">
                        <c:v>3</c:v>
                      </c:pt>
                      <c:pt idx="42">
                        <c:v>3</c:v>
                      </c:pt>
                      <c:pt idx="43">
                        <c:v>4</c:v>
                      </c:pt>
                      <c:pt idx="44">
                        <c:v>1</c:v>
                      </c:pt>
                      <c:pt idx="45">
                        <c:v>1</c:v>
                      </c:pt>
                      <c:pt idx="46">
                        <c:v>2</c:v>
                      </c:pt>
                      <c:pt idx="47">
                        <c:v>2</c:v>
                      </c:pt>
                      <c:pt idx="48">
                        <c:v>2</c:v>
                      </c:pt>
                      <c:pt idx="49">
                        <c:v>0</c:v>
                      </c:pt>
                      <c:pt idx="50">
                        <c:v>2</c:v>
                      </c:pt>
                      <c:pt idx="51">
                        <c:v>0</c:v>
                      </c:pt>
                      <c:pt idx="52">
                        <c:v>2</c:v>
                      </c:pt>
                      <c:pt idx="53">
                        <c:v>1</c:v>
                      </c:pt>
                      <c:pt idx="54">
                        <c:v>0</c:v>
                      </c:pt>
                      <c:pt idx="55">
                        <c:v>1</c:v>
                      </c:pt>
                      <c:pt idx="56">
                        <c:v>1</c:v>
                      </c:pt>
                      <c:pt idx="57">
                        <c:v>1</c:v>
                      </c:pt>
                      <c:pt idx="58">
                        <c:v>0</c:v>
                      </c:pt>
                      <c:pt idx="59">
                        <c:v>0</c:v>
                      </c:pt>
                      <c:pt idx="60">
                        <c:v>1</c:v>
                      </c:pt>
                      <c:pt idx="61">
                        <c:v>1</c:v>
                      </c:pt>
                      <c:pt idx="62">
                        <c:v>1</c:v>
                      </c:pt>
                      <c:pt idx="63">
                        <c:v>1</c:v>
                      </c:pt>
                      <c:pt idx="64">
                        <c:v>710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963D-4778-AEA8-8003B5EC2216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GRA'!$M$5</c15:sqref>
                        </c15:formulaRef>
                      </c:ext>
                    </c:extLst>
                    <c:strCache>
                      <c:ptCount val="1"/>
                      <c:pt idx="0">
                        <c:v>S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GRA'!$K$6:$K$31</c15:sqref>
                        </c15:formulaRef>
                      </c:ext>
                    </c:extLst>
                    <c:strCache>
                      <c:ptCount val="26"/>
                      <c:pt idx="0">
                        <c:v>VITTORIO EMANUELE II</c:v>
                      </c:pt>
                      <c:pt idx="1">
                        <c:v>GIUSEPPE GARIBALDI</c:v>
                      </c:pt>
                      <c:pt idx="2">
                        <c:v>FRANCO MARTELLI</c:v>
                      </c:pt>
                      <c:pt idx="3">
                        <c:v>GUGLIELMO MARCONI</c:v>
                      </c:pt>
                      <c:pt idx="4">
                        <c:v>GUGLIELMO OBERDAN</c:v>
                      </c:pt>
                      <c:pt idx="5">
                        <c:v>GIUSEPPE MAZZINI</c:v>
                      </c:pt>
                      <c:pt idx="6">
                        <c:v>FELICE CAVALLOTTI</c:v>
                      </c:pt>
                      <c:pt idx="7">
                        <c:v>VENTI SETTEMBRE</c:v>
                      </c:pt>
                      <c:pt idx="8">
                        <c:v>DANTE</c:v>
                      </c:pt>
                      <c:pt idx="9">
                        <c:v>RISORGIMENTO</c:v>
                      </c:pt>
                      <c:pt idx="10">
                        <c:v>CESARE BATTISTI</c:v>
                      </c:pt>
                      <c:pt idx="11">
                        <c:v>COSSETTI</c:v>
                      </c:pt>
                      <c:pt idx="12">
                        <c:v>NINO BIXIO</c:v>
                      </c:pt>
                      <c:pt idx="13">
                        <c:v>SAN GIOVANNI BOSCO</c:v>
                      </c:pt>
                      <c:pt idx="14">
                        <c:v>DUCA D` AOSTA</c:v>
                      </c:pt>
                      <c:pt idx="15">
                        <c:v>TRENTO</c:v>
                      </c:pt>
                      <c:pt idx="16">
                        <c:v>CELSO COSTANTINI</c:v>
                      </c:pt>
                      <c:pt idx="17">
                        <c:v>LUIGI DE PAOLI</c:v>
                      </c:pt>
                      <c:pt idx="18">
                        <c:v>DELLE ACQUE</c:v>
                      </c:pt>
                      <c:pt idx="19">
                        <c:v>DELLE MURA</c:v>
                      </c:pt>
                      <c:pt idx="20">
                        <c:v>SANTA CATERINA</c:v>
                      </c:pt>
                      <c:pt idx="21">
                        <c:v>BEATO ODORICO</c:v>
                      </c:pt>
                      <c:pt idx="22">
                        <c:v>ROVERETO</c:v>
                      </c:pt>
                      <c:pt idx="23">
                        <c:v>DEI DOMENICANI</c:v>
                      </c:pt>
                      <c:pt idx="24">
                        <c:v>DELLA MOTTA</c:v>
                      </c:pt>
                      <c:pt idx="25">
                        <c:v>TRIESTE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GRA'!$M$6:$M$71</c15:sqref>
                        </c15:formulaRef>
                      </c:ext>
                    </c:extLst>
                    <c:numCache>
                      <c:formatCode>General</c:formatCode>
                      <c:ptCount val="66"/>
                      <c:pt idx="0">
                        <c:v>8</c:v>
                      </c:pt>
                      <c:pt idx="1">
                        <c:v>11</c:v>
                      </c:pt>
                      <c:pt idx="2">
                        <c:v>12</c:v>
                      </c:pt>
                      <c:pt idx="3">
                        <c:v>19</c:v>
                      </c:pt>
                      <c:pt idx="4">
                        <c:v>6</c:v>
                      </c:pt>
                      <c:pt idx="5">
                        <c:v>1</c:v>
                      </c:pt>
                      <c:pt idx="6">
                        <c:v>11</c:v>
                      </c:pt>
                      <c:pt idx="7">
                        <c:v>3</c:v>
                      </c:pt>
                      <c:pt idx="8">
                        <c:v>7</c:v>
                      </c:pt>
                      <c:pt idx="9">
                        <c:v>9</c:v>
                      </c:pt>
                      <c:pt idx="10">
                        <c:v>0</c:v>
                      </c:pt>
                      <c:pt idx="11">
                        <c:v>6</c:v>
                      </c:pt>
                      <c:pt idx="12">
                        <c:v>6</c:v>
                      </c:pt>
                      <c:pt idx="13">
                        <c:v>5</c:v>
                      </c:pt>
                      <c:pt idx="14">
                        <c:v>2</c:v>
                      </c:pt>
                      <c:pt idx="15">
                        <c:v>5</c:v>
                      </c:pt>
                      <c:pt idx="16">
                        <c:v>5</c:v>
                      </c:pt>
                      <c:pt idx="17">
                        <c:v>5</c:v>
                      </c:pt>
                      <c:pt idx="18">
                        <c:v>0</c:v>
                      </c:pt>
                      <c:pt idx="19">
                        <c:v>1</c:v>
                      </c:pt>
                      <c:pt idx="20">
                        <c:v>2</c:v>
                      </c:pt>
                      <c:pt idx="21">
                        <c:v>0</c:v>
                      </c:pt>
                      <c:pt idx="22">
                        <c:v>4</c:v>
                      </c:pt>
                      <c:pt idx="23">
                        <c:v>1</c:v>
                      </c:pt>
                      <c:pt idx="24">
                        <c:v>1</c:v>
                      </c:pt>
                      <c:pt idx="25">
                        <c:v>3</c:v>
                      </c:pt>
                      <c:pt idx="26">
                        <c:v>1</c:v>
                      </c:pt>
                      <c:pt idx="27">
                        <c:v>2</c:v>
                      </c:pt>
                      <c:pt idx="28">
                        <c:v>3</c:v>
                      </c:pt>
                      <c:pt idx="29">
                        <c:v>1</c:v>
                      </c:pt>
                      <c:pt idx="30">
                        <c:v>1</c:v>
                      </c:pt>
                      <c:pt idx="31">
                        <c:v>2</c:v>
                      </c:pt>
                      <c:pt idx="32">
                        <c:v>3</c:v>
                      </c:pt>
                      <c:pt idx="33">
                        <c:v>1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1</c:v>
                      </c:pt>
                      <c:pt idx="37">
                        <c:v>2</c:v>
                      </c:pt>
                      <c:pt idx="38">
                        <c:v>1</c:v>
                      </c:pt>
                      <c:pt idx="39">
                        <c:v>0</c:v>
                      </c:pt>
                      <c:pt idx="40">
                        <c:v>2</c:v>
                      </c:pt>
                      <c:pt idx="41">
                        <c:v>1</c:v>
                      </c:pt>
                      <c:pt idx="42">
                        <c:v>1</c:v>
                      </c:pt>
                      <c:pt idx="43">
                        <c:v>0</c:v>
                      </c:pt>
                      <c:pt idx="44">
                        <c:v>1</c:v>
                      </c:pt>
                      <c:pt idx="45">
                        <c:v>2</c:v>
                      </c:pt>
                      <c:pt idx="46">
                        <c:v>1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2</c:v>
                      </c:pt>
                      <c:pt idx="50">
                        <c:v>0</c:v>
                      </c:pt>
                      <c:pt idx="51">
                        <c:v>0</c:v>
                      </c:pt>
                      <c:pt idx="52">
                        <c:v>0</c:v>
                      </c:pt>
                      <c:pt idx="53">
                        <c:v>0</c:v>
                      </c:pt>
                      <c:pt idx="54">
                        <c:v>0</c:v>
                      </c:pt>
                      <c:pt idx="55">
                        <c:v>0</c:v>
                      </c:pt>
                      <c:pt idx="56">
                        <c:v>0</c:v>
                      </c:pt>
                      <c:pt idx="57">
                        <c:v>0</c:v>
                      </c:pt>
                      <c:pt idx="58">
                        <c:v>1</c:v>
                      </c:pt>
                      <c:pt idx="59">
                        <c:v>1</c:v>
                      </c:pt>
                      <c:pt idx="60">
                        <c:v>0</c:v>
                      </c:pt>
                      <c:pt idx="61">
                        <c:v>0</c:v>
                      </c:pt>
                      <c:pt idx="62">
                        <c:v>0</c:v>
                      </c:pt>
                      <c:pt idx="63">
                        <c:v>0</c:v>
                      </c:pt>
                      <c:pt idx="64">
                        <c:v>163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963D-4778-AEA8-8003B5EC2216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GRA'!$N$5</c15:sqref>
                        </c15:formulaRef>
                      </c:ext>
                    </c:extLst>
                    <c:strCache>
                      <c:ptCount val="1"/>
                      <c:pt idx="0">
                        <c:v>ND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GRA'!$K$6:$K$31</c15:sqref>
                        </c15:formulaRef>
                      </c:ext>
                    </c:extLst>
                    <c:strCache>
                      <c:ptCount val="26"/>
                      <c:pt idx="0">
                        <c:v>VITTORIO EMANUELE II</c:v>
                      </c:pt>
                      <c:pt idx="1">
                        <c:v>GIUSEPPE GARIBALDI</c:v>
                      </c:pt>
                      <c:pt idx="2">
                        <c:v>FRANCO MARTELLI</c:v>
                      </c:pt>
                      <c:pt idx="3">
                        <c:v>GUGLIELMO MARCONI</c:v>
                      </c:pt>
                      <c:pt idx="4">
                        <c:v>GUGLIELMO OBERDAN</c:v>
                      </c:pt>
                      <c:pt idx="5">
                        <c:v>GIUSEPPE MAZZINI</c:v>
                      </c:pt>
                      <c:pt idx="6">
                        <c:v>FELICE CAVALLOTTI</c:v>
                      </c:pt>
                      <c:pt idx="7">
                        <c:v>VENTI SETTEMBRE</c:v>
                      </c:pt>
                      <c:pt idx="8">
                        <c:v>DANTE</c:v>
                      </c:pt>
                      <c:pt idx="9">
                        <c:v>RISORGIMENTO</c:v>
                      </c:pt>
                      <c:pt idx="10">
                        <c:v>CESARE BATTISTI</c:v>
                      </c:pt>
                      <c:pt idx="11">
                        <c:v>COSSETTI</c:v>
                      </c:pt>
                      <c:pt idx="12">
                        <c:v>NINO BIXIO</c:v>
                      </c:pt>
                      <c:pt idx="13">
                        <c:v>SAN GIOVANNI BOSCO</c:v>
                      </c:pt>
                      <c:pt idx="14">
                        <c:v>DUCA D` AOSTA</c:v>
                      </c:pt>
                      <c:pt idx="15">
                        <c:v>TRENTO</c:v>
                      </c:pt>
                      <c:pt idx="16">
                        <c:v>CELSO COSTANTINI</c:v>
                      </c:pt>
                      <c:pt idx="17">
                        <c:v>LUIGI DE PAOLI</c:v>
                      </c:pt>
                      <c:pt idx="18">
                        <c:v>DELLE ACQUE</c:v>
                      </c:pt>
                      <c:pt idx="19">
                        <c:v>DELLE MURA</c:v>
                      </c:pt>
                      <c:pt idx="20">
                        <c:v>SANTA CATERINA</c:v>
                      </c:pt>
                      <c:pt idx="21">
                        <c:v>BEATO ODORICO</c:v>
                      </c:pt>
                      <c:pt idx="22">
                        <c:v>ROVERETO</c:v>
                      </c:pt>
                      <c:pt idx="23">
                        <c:v>DEI DOMENICANI</c:v>
                      </c:pt>
                      <c:pt idx="24">
                        <c:v>DELLA MOTTA</c:v>
                      </c:pt>
                      <c:pt idx="25">
                        <c:v>TRIESTE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GRA'!$N$6:$N$71</c15:sqref>
                        </c15:formulaRef>
                      </c:ext>
                    </c:extLst>
                    <c:numCache>
                      <c:formatCode>General</c:formatCode>
                      <c:ptCount val="66"/>
                      <c:pt idx="0">
                        <c:v>2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1</c:v>
                      </c:pt>
                      <c:pt idx="5">
                        <c:v>3</c:v>
                      </c:pt>
                      <c:pt idx="6">
                        <c:v>2</c:v>
                      </c:pt>
                      <c:pt idx="7">
                        <c:v>0</c:v>
                      </c:pt>
                      <c:pt idx="8">
                        <c:v>1</c:v>
                      </c:pt>
                      <c:pt idx="9">
                        <c:v>1</c:v>
                      </c:pt>
                      <c:pt idx="10">
                        <c:v>1</c:v>
                      </c:pt>
                      <c:pt idx="11">
                        <c:v>4</c:v>
                      </c:pt>
                      <c:pt idx="12">
                        <c:v>1</c:v>
                      </c:pt>
                      <c:pt idx="13">
                        <c:v>1</c:v>
                      </c:pt>
                      <c:pt idx="14">
                        <c:v>3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1</c:v>
                      </c:pt>
                      <c:pt idx="21">
                        <c:v>0</c:v>
                      </c:pt>
                      <c:pt idx="22">
                        <c:v>1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2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1</c:v>
                      </c:pt>
                      <c:pt idx="35">
                        <c:v>1</c:v>
                      </c:pt>
                      <c:pt idx="36">
                        <c:v>0</c:v>
                      </c:pt>
                      <c:pt idx="37">
                        <c:v>1</c:v>
                      </c:pt>
                      <c:pt idx="38">
                        <c:v>2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1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1</c:v>
                      </c:pt>
                      <c:pt idx="45">
                        <c:v>0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0</c:v>
                      </c:pt>
                      <c:pt idx="50">
                        <c:v>0</c:v>
                      </c:pt>
                      <c:pt idx="51">
                        <c:v>2</c:v>
                      </c:pt>
                      <c:pt idx="52">
                        <c:v>0</c:v>
                      </c:pt>
                      <c:pt idx="53">
                        <c:v>0</c:v>
                      </c:pt>
                      <c:pt idx="54">
                        <c:v>1</c:v>
                      </c:pt>
                      <c:pt idx="55">
                        <c:v>0</c:v>
                      </c:pt>
                      <c:pt idx="56">
                        <c:v>0</c:v>
                      </c:pt>
                      <c:pt idx="57">
                        <c:v>0</c:v>
                      </c:pt>
                      <c:pt idx="58">
                        <c:v>0</c:v>
                      </c:pt>
                      <c:pt idx="59">
                        <c:v>0</c:v>
                      </c:pt>
                      <c:pt idx="60">
                        <c:v>0</c:v>
                      </c:pt>
                      <c:pt idx="61">
                        <c:v>0</c:v>
                      </c:pt>
                      <c:pt idx="62">
                        <c:v>0</c:v>
                      </c:pt>
                      <c:pt idx="63">
                        <c:v>0</c:v>
                      </c:pt>
                      <c:pt idx="64">
                        <c:v>34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963D-4778-AEA8-8003B5EC2216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GRA'!$O$5</c15:sqref>
                        </c15:formulaRef>
                      </c:ext>
                    </c:extLst>
                    <c:strCache>
                      <c:ptCount val="1"/>
                      <c:pt idx="0">
                        <c:v>feb-19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GRA'!$K$6:$K$31</c15:sqref>
                        </c15:formulaRef>
                      </c:ext>
                    </c:extLst>
                    <c:strCache>
                      <c:ptCount val="26"/>
                      <c:pt idx="0">
                        <c:v>VITTORIO EMANUELE II</c:v>
                      </c:pt>
                      <c:pt idx="1">
                        <c:v>GIUSEPPE GARIBALDI</c:v>
                      </c:pt>
                      <c:pt idx="2">
                        <c:v>FRANCO MARTELLI</c:v>
                      </c:pt>
                      <c:pt idx="3">
                        <c:v>GUGLIELMO MARCONI</c:v>
                      </c:pt>
                      <c:pt idx="4">
                        <c:v>GUGLIELMO OBERDAN</c:v>
                      </c:pt>
                      <c:pt idx="5">
                        <c:v>GIUSEPPE MAZZINI</c:v>
                      </c:pt>
                      <c:pt idx="6">
                        <c:v>FELICE CAVALLOTTI</c:v>
                      </c:pt>
                      <c:pt idx="7">
                        <c:v>VENTI SETTEMBRE</c:v>
                      </c:pt>
                      <c:pt idx="8">
                        <c:v>DANTE</c:v>
                      </c:pt>
                      <c:pt idx="9">
                        <c:v>RISORGIMENTO</c:v>
                      </c:pt>
                      <c:pt idx="10">
                        <c:v>CESARE BATTISTI</c:v>
                      </c:pt>
                      <c:pt idx="11">
                        <c:v>COSSETTI</c:v>
                      </c:pt>
                      <c:pt idx="12">
                        <c:v>NINO BIXIO</c:v>
                      </c:pt>
                      <c:pt idx="13">
                        <c:v>SAN GIOVANNI BOSCO</c:v>
                      </c:pt>
                      <c:pt idx="14">
                        <c:v>DUCA D` AOSTA</c:v>
                      </c:pt>
                      <c:pt idx="15">
                        <c:v>TRENTO</c:v>
                      </c:pt>
                      <c:pt idx="16">
                        <c:v>CELSO COSTANTINI</c:v>
                      </c:pt>
                      <c:pt idx="17">
                        <c:v>LUIGI DE PAOLI</c:v>
                      </c:pt>
                      <c:pt idx="18">
                        <c:v>DELLE ACQUE</c:v>
                      </c:pt>
                      <c:pt idx="19">
                        <c:v>DELLE MURA</c:v>
                      </c:pt>
                      <c:pt idx="20">
                        <c:v>SANTA CATERINA</c:v>
                      </c:pt>
                      <c:pt idx="21">
                        <c:v>BEATO ODORICO</c:v>
                      </c:pt>
                      <c:pt idx="22">
                        <c:v>ROVERETO</c:v>
                      </c:pt>
                      <c:pt idx="23">
                        <c:v>DEI DOMENICANI</c:v>
                      </c:pt>
                      <c:pt idx="24">
                        <c:v>DELLA MOTTA</c:v>
                      </c:pt>
                      <c:pt idx="25">
                        <c:v>TRIESTE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GRA'!$O$6:$O$71</c15:sqref>
                        </c15:formulaRef>
                      </c:ext>
                    </c:extLst>
                    <c:numCache>
                      <c:formatCode>General</c:formatCode>
                      <c:ptCount val="66"/>
                      <c:pt idx="0">
                        <c:v>139</c:v>
                      </c:pt>
                      <c:pt idx="1">
                        <c:v>89</c:v>
                      </c:pt>
                      <c:pt idx="2">
                        <c:v>53</c:v>
                      </c:pt>
                      <c:pt idx="3">
                        <c:v>53</c:v>
                      </c:pt>
                      <c:pt idx="4">
                        <c:v>40</c:v>
                      </c:pt>
                      <c:pt idx="5">
                        <c:v>37</c:v>
                      </c:pt>
                      <c:pt idx="6">
                        <c:v>30</c:v>
                      </c:pt>
                      <c:pt idx="7">
                        <c:v>30</c:v>
                      </c:pt>
                      <c:pt idx="8">
                        <c:v>29</c:v>
                      </c:pt>
                      <c:pt idx="9">
                        <c:v>23</c:v>
                      </c:pt>
                      <c:pt idx="10">
                        <c:v>22</c:v>
                      </c:pt>
                      <c:pt idx="11">
                        <c:v>21</c:v>
                      </c:pt>
                      <c:pt idx="12">
                        <c:v>20</c:v>
                      </c:pt>
                      <c:pt idx="13">
                        <c:v>20</c:v>
                      </c:pt>
                      <c:pt idx="14">
                        <c:v>16</c:v>
                      </c:pt>
                      <c:pt idx="15">
                        <c:v>16</c:v>
                      </c:pt>
                      <c:pt idx="16">
                        <c:v>15</c:v>
                      </c:pt>
                      <c:pt idx="17">
                        <c:v>15</c:v>
                      </c:pt>
                      <c:pt idx="18">
                        <c:v>14</c:v>
                      </c:pt>
                      <c:pt idx="19">
                        <c:v>14</c:v>
                      </c:pt>
                      <c:pt idx="20">
                        <c:v>13</c:v>
                      </c:pt>
                      <c:pt idx="21">
                        <c:v>12</c:v>
                      </c:pt>
                      <c:pt idx="22">
                        <c:v>12</c:v>
                      </c:pt>
                      <c:pt idx="23">
                        <c:v>10</c:v>
                      </c:pt>
                      <c:pt idx="24">
                        <c:v>10</c:v>
                      </c:pt>
                      <c:pt idx="25">
                        <c:v>10</c:v>
                      </c:pt>
                      <c:pt idx="26">
                        <c:v>9</c:v>
                      </c:pt>
                      <c:pt idx="27">
                        <c:v>8</c:v>
                      </c:pt>
                      <c:pt idx="28">
                        <c:v>8</c:v>
                      </c:pt>
                      <c:pt idx="29">
                        <c:v>8</c:v>
                      </c:pt>
                      <c:pt idx="30">
                        <c:v>7</c:v>
                      </c:pt>
                      <c:pt idx="31">
                        <c:v>7</c:v>
                      </c:pt>
                      <c:pt idx="32">
                        <c:v>7</c:v>
                      </c:pt>
                      <c:pt idx="33">
                        <c:v>6</c:v>
                      </c:pt>
                      <c:pt idx="34">
                        <c:v>6</c:v>
                      </c:pt>
                      <c:pt idx="35">
                        <c:v>6</c:v>
                      </c:pt>
                      <c:pt idx="36">
                        <c:v>6</c:v>
                      </c:pt>
                      <c:pt idx="37">
                        <c:v>6</c:v>
                      </c:pt>
                      <c:pt idx="38">
                        <c:v>5</c:v>
                      </c:pt>
                      <c:pt idx="39">
                        <c:v>5</c:v>
                      </c:pt>
                      <c:pt idx="40">
                        <c:v>5</c:v>
                      </c:pt>
                      <c:pt idx="41">
                        <c:v>5</c:v>
                      </c:pt>
                      <c:pt idx="42">
                        <c:v>4</c:v>
                      </c:pt>
                      <c:pt idx="43">
                        <c:v>4</c:v>
                      </c:pt>
                      <c:pt idx="44">
                        <c:v>3</c:v>
                      </c:pt>
                      <c:pt idx="45">
                        <c:v>3</c:v>
                      </c:pt>
                      <c:pt idx="46">
                        <c:v>3</c:v>
                      </c:pt>
                      <c:pt idx="47">
                        <c:v>2</c:v>
                      </c:pt>
                      <c:pt idx="48">
                        <c:v>2</c:v>
                      </c:pt>
                      <c:pt idx="49">
                        <c:v>2</c:v>
                      </c:pt>
                      <c:pt idx="50">
                        <c:v>2</c:v>
                      </c:pt>
                      <c:pt idx="51">
                        <c:v>2</c:v>
                      </c:pt>
                      <c:pt idx="52">
                        <c:v>2</c:v>
                      </c:pt>
                      <c:pt idx="53">
                        <c:v>1</c:v>
                      </c:pt>
                      <c:pt idx="54">
                        <c:v>1</c:v>
                      </c:pt>
                      <c:pt idx="55">
                        <c:v>1</c:v>
                      </c:pt>
                      <c:pt idx="56">
                        <c:v>1</c:v>
                      </c:pt>
                      <c:pt idx="57">
                        <c:v>1</c:v>
                      </c:pt>
                      <c:pt idx="58">
                        <c:v>1</c:v>
                      </c:pt>
                      <c:pt idx="59">
                        <c:v>1</c:v>
                      </c:pt>
                      <c:pt idx="60">
                        <c:v>1</c:v>
                      </c:pt>
                      <c:pt idx="61">
                        <c:v>1</c:v>
                      </c:pt>
                      <c:pt idx="62">
                        <c:v>1</c:v>
                      </c:pt>
                      <c:pt idx="63">
                        <c:v>1</c:v>
                      </c:pt>
                      <c:pt idx="64">
                        <c:v>907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963D-4778-AEA8-8003B5EC2216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GRA'!$P$5</c15:sqref>
                        </c15:formulaRef>
                      </c:ext>
                    </c:extLst>
                    <c:strCache>
                      <c:ptCount val="1"/>
                      <c:pt idx="0">
                        <c:v>tasso occupazione 
febbraio 2019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GRA'!$K$6:$K$31</c15:sqref>
                        </c15:formulaRef>
                      </c:ext>
                    </c:extLst>
                    <c:strCache>
                      <c:ptCount val="26"/>
                      <c:pt idx="0">
                        <c:v>VITTORIO EMANUELE II</c:v>
                      </c:pt>
                      <c:pt idx="1">
                        <c:v>GIUSEPPE GARIBALDI</c:v>
                      </c:pt>
                      <c:pt idx="2">
                        <c:v>FRANCO MARTELLI</c:v>
                      </c:pt>
                      <c:pt idx="3">
                        <c:v>GUGLIELMO MARCONI</c:v>
                      </c:pt>
                      <c:pt idx="4">
                        <c:v>GUGLIELMO OBERDAN</c:v>
                      </c:pt>
                      <c:pt idx="5">
                        <c:v>GIUSEPPE MAZZINI</c:v>
                      </c:pt>
                      <c:pt idx="6">
                        <c:v>FELICE CAVALLOTTI</c:v>
                      </c:pt>
                      <c:pt idx="7">
                        <c:v>VENTI SETTEMBRE</c:v>
                      </c:pt>
                      <c:pt idx="8">
                        <c:v>DANTE</c:v>
                      </c:pt>
                      <c:pt idx="9">
                        <c:v>RISORGIMENTO</c:v>
                      </c:pt>
                      <c:pt idx="10">
                        <c:v>CESARE BATTISTI</c:v>
                      </c:pt>
                      <c:pt idx="11">
                        <c:v>COSSETTI</c:v>
                      </c:pt>
                      <c:pt idx="12">
                        <c:v>NINO BIXIO</c:v>
                      </c:pt>
                      <c:pt idx="13">
                        <c:v>SAN GIOVANNI BOSCO</c:v>
                      </c:pt>
                      <c:pt idx="14">
                        <c:v>DUCA D` AOSTA</c:v>
                      </c:pt>
                      <c:pt idx="15">
                        <c:v>TRENTO</c:v>
                      </c:pt>
                      <c:pt idx="16">
                        <c:v>CELSO COSTANTINI</c:v>
                      </c:pt>
                      <c:pt idx="17">
                        <c:v>LUIGI DE PAOLI</c:v>
                      </c:pt>
                      <c:pt idx="18">
                        <c:v>DELLE ACQUE</c:v>
                      </c:pt>
                      <c:pt idx="19">
                        <c:v>DELLE MURA</c:v>
                      </c:pt>
                      <c:pt idx="20">
                        <c:v>SANTA CATERINA</c:v>
                      </c:pt>
                      <c:pt idx="21">
                        <c:v>BEATO ODORICO</c:v>
                      </c:pt>
                      <c:pt idx="22">
                        <c:v>ROVERETO</c:v>
                      </c:pt>
                      <c:pt idx="23">
                        <c:v>DEI DOMENICANI</c:v>
                      </c:pt>
                      <c:pt idx="24">
                        <c:v>DELLA MOTTA</c:v>
                      </c:pt>
                      <c:pt idx="25">
                        <c:v>TRIESTE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GRA'!$P$6:$P$71</c15:sqref>
                        </c15:formulaRef>
                      </c:ext>
                    </c:extLst>
                    <c:numCache>
                      <c:formatCode>0%</c:formatCode>
                      <c:ptCount val="66"/>
                      <c:pt idx="0">
                        <c:v>0.92805755395683454</c:v>
                      </c:pt>
                      <c:pt idx="1">
                        <c:v>0.8764044943820225</c:v>
                      </c:pt>
                      <c:pt idx="2">
                        <c:v>0.77358490566037741</c:v>
                      </c:pt>
                      <c:pt idx="3">
                        <c:v>0.64150943396226412</c:v>
                      </c:pt>
                      <c:pt idx="4">
                        <c:v>0.82499999999999996</c:v>
                      </c:pt>
                      <c:pt idx="5">
                        <c:v>0.89189189189189189</c:v>
                      </c:pt>
                      <c:pt idx="6">
                        <c:v>0.56666666666666665</c:v>
                      </c:pt>
                      <c:pt idx="7">
                        <c:v>0.9</c:v>
                      </c:pt>
                      <c:pt idx="8">
                        <c:v>0.72413793103448276</c:v>
                      </c:pt>
                      <c:pt idx="9">
                        <c:v>0.56521739130434778</c:v>
                      </c:pt>
                      <c:pt idx="10">
                        <c:v>0.95454545454545459</c:v>
                      </c:pt>
                      <c:pt idx="11">
                        <c:v>0.52380952380952384</c:v>
                      </c:pt>
                      <c:pt idx="12">
                        <c:v>0.65</c:v>
                      </c:pt>
                      <c:pt idx="13">
                        <c:v>0.7</c:v>
                      </c:pt>
                      <c:pt idx="14">
                        <c:v>0.6875</c:v>
                      </c:pt>
                      <c:pt idx="15">
                        <c:v>0.6875</c:v>
                      </c:pt>
                      <c:pt idx="16">
                        <c:v>0.66666666666666663</c:v>
                      </c:pt>
                      <c:pt idx="17">
                        <c:v>0.66666666666666663</c:v>
                      </c:pt>
                      <c:pt idx="18">
                        <c:v>1</c:v>
                      </c:pt>
                      <c:pt idx="19">
                        <c:v>0.9285714285714286</c:v>
                      </c:pt>
                      <c:pt idx="20">
                        <c:v>0.76923076923076927</c:v>
                      </c:pt>
                      <c:pt idx="21">
                        <c:v>1</c:v>
                      </c:pt>
                      <c:pt idx="22">
                        <c:v>0.58333333333333337</c:v>
                      </c:pt>
                      <c:pt idx="23">
                        <c:v>0.9</c:v>
                      </c:pt>
                      <c:pt idx="24">
                        <c:v>0.9</c:v>
                      </c:pt>
                      <c:pt idx="25">
                        <c:v>0.7</c:v>
                      </c:pt>
                      <c:pt idx="26">
                        <c:v>0.88888888888888884</c:v>
                      </c:pt>
                      <c:pt idx="27">
                        <c:v>0.5</c:v>
                      </c:pt>
                      <c:pt idx="28">
                        <c:v>0.625</c:v>
                      </c:pt>
                      <c:pt idx="29">
                        <c:v>0.875</c:v>
                      </c:pt>
                      <c:pt idx="30">
                        <c:v>0.8571428571428571</c:v>
                      </c:pt>
                      <c:pt idx="31">
                        <c:v>0.7142857142857143</c:v>
                      </c:pt>
                      <c:pt idx="32">
                        <c:v>0.5714285714285714</c:v>
                      </c:pt>
                      <c:pt idx="33">
                        <c:v>0.83333333333333337</c:v>
                      </c:pt>
                      <c:pt idx="34">
                        <c:v>0.83333333333333337</c:v>
                      </c:pt>
                      <c:pt idx="35">
                        <c:v>0.83333333333333337</c:v>
                      </c:pt>
                      <c:pt idx="36">
                        <c:v>0.83333333333333337</c:v>
                      </c:pt>
                      <c:pt idx="37">
                        <c:v>0.5</c:v>
                      </c:pt>
                      <c:pt idx="38">
                        <c:v>0.4</c:v>
                      </c:pt>
                      <c:pt idx="39">
                        <c:v>1</c:v>
                      </c:pt>
                      <c:pt idx="40">
                        <c:v>0.6</c:v>
                      </c:pt>
                      <c:pt idx="41">
                        <c:v>0.6</c:v>
                      </c:pt>
                      <c:pt idx="42">
                        <c:v>0.75</c:v>
                      </c:pt>
                      <c:pt idx="43">
                        <c:v>1</c:v>
                      </c:pt>
                      <c:pt idx="44">
                        <c:v>0.33333333333333331</c:v>
                      </c:pt>
                      <c:pt idx="45">
                        <c:v>0.33333333333333331</c:v>
                      </c:pt>
                      <c:pt idx="46">
                        <c:v>0.66666666666666663</c:v>
                      </c:pt>
                      <c:pt idx="47">
                        <c:v>1</c:v>
                      </c:pt>
                      <c:pt idx="48">
                        <c:v>1</c:v>
                      </c:pt>
                      <c:pt idx="49">
                        <c:v>0</c:v>
                      </c:pt>
                      <c:pt idx="50">
                        <c:v>1</c:v>
                      </c:pt>
                      <c:pt idx="51">
                        <c:v>0</c:v>
                      </c:pt>
                      <c:pt idx="52">
                        <c:v>1</c:v>
                      </c:pt>
                      <c:pt idx="53">
                        <c:v>1</c:v>
                      </c:pt>
                      <c:pt idx="54">
                        <c:v>0</c:v>
                      </c:pt>
                      <c:pt idx="55">
                        <c:v>1</c:v>
                      </c:pt>
                      <c:pt idx="56">
                        <c:v>1</c:v>
                      </c:pt>
                      <c:pt idx="57">
                        <c:v>1</c:v>
                      </c:pt>
                      <c:pt idx="58">
                        <c:v>0</c:v>
                      </c:pt>
                      <c:pt idx="59">
                        <c:v>0</c:v>
                      </c:pt>
                      <c:pt idx="60">
                        <c:v>1</c:v>
                      </c:pt>
                      <c:pt idx="61">
                        <c:v>1</c:v>
                      </c:pt>
                      <c:pt idx="62">
                        <c:v>1</c:v>
                      </c:pt>
                      <c:pt idx="63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963D-4778-AEA8-8003B5EC2216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GRA'!$Q$5</c15:sqref>
                        </c15:formulaRef>
                      </c:ext>
                    </c:extLst>
                    <c:strCache>
                      <c:ptCount val="1"/>
                      <c:pt idx="0">
                        <c:v>O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GRA'!$K$6:$K$31</c15:sqref>
                        </c15:formulaRef>
                      </c:ext>
                    </c:extLst>
                    <c:strCache>
                      <c:ptCount val="26"/>
                      <c:pt idx="0">
                        <c:v>VITTORIO EMANUELE II</c:v>
                      </c:pt>
                      <c:pt idx="1">
                        <c:v>GIUSEPPE GARIBALDI</c:v>
                      </c:pt>
                      <c:pt idx="2">
                        <c:v>FRANCO MARTELLI</c:v>
                      </c:pt>
                      <c:pt idx="3">
                        <c:v>GUGLIELMO MARCONI</c:v>
                      </c:pt>
                      <c:pt idx="4">
                        <c:v>GUGLIELMO OBERDAN</c:v>
                      </c:pt>
                      <c:pt idx="5">
                        <c:v>GIUSEPPE MAZZINI</c:v>
                      </c:pt>
                      <c:pt idx="6">
                        <c:v>FELICE CAVALLOTTI</c:v>
                      </c:pt>
                      <c:pt idx="7">
                        <c:v>VENTI SETTEMBRE</c:v>
                      </c:pt>
                      <c:pt idx="8">
                        <c:v>DANTE</c:v>
                      </c:pt>
                      <c:pt idx="9">
                        <c:v>RISORGIMENTO</c:v>
                      </c:pt>
                      <c:pt idx="10">
                        <c:v>CESARE BATTISTI</c:v>
                      </c:pt>
                      <c:pt idx="11">
                        <c:v>COSSETTI</c:v>
                      </c:pt>
                      <c:pt idx="12">
                        <c:v>NINO BIXIO</c:v>
                      </c:pt>
                      <c:pt idx="13">
                        <c:v>SAN GIOVANNI BOSCO</c:v>
                      </c:pt>
                      <c:pt idx="14">
                        <c:v>DUCA D` AOSTA</c:v>
                      </c:pt>
                      <c:pt idx="15">
                        <c:v>TRENTO</c:v>
                      </c:pt>
                      <c:pt idx="16">
                        <c:v>CELSO COSTANTINI</c:v>
                      </c:pt>
                      <c:pt idx="17">
                        <c:v>LUIGI DE PAOLI</c:v>
                      </c:pt>
                      <c:pt idx="18">
                        <c:v>DELLE ACQUE</c:v>
                      </c:pt>
                      <c:pt idx="19">
                        <c:v>DELLE MURA</c:v>
                      </c:pt>
                      <c:pt idx="20">
                        <c:v>SANTA CATERINA</c:v>
                      </c:pt>
                      <c:pt idx="21">
                        <c:v>BEATO ODORICO</c:v>
                      </c:pt>
                      <c:pt idx="22">
                        <c:v>ROVERETO</c:v>
                      </c:pt>
                      <c:pt idx="23">
                        <c:v>DEI DOMENICANI</c:v>
                      </c:pt>
                      <c:pt idx="24">
                        <c:v>DELLA MOTTA</c:v>
                      </c:pt>
                      <c:pt idx="25">
                        <c:v>TRIESTE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GRA'!$Q$6:$Q$31</c15:sqref>
                        </c15:formulaRef>
                      </c:ext>
                    </c:extLst>
                    <c:numCache>
                      <c:formatCode>General</c:formatCode>
                      <c:ptCount val="26"/>
                      <c:pt idx="0">
                        <c:v>124</c:v>
                      </c:pt>
                      <c:pt idx="1">
                        <c:v>72</c:v>
                      </c:pt>
                      <c:pt idx="2">
                        <c:v>46</c:v>
                      </c:pt>
                      <c:pt idx="3">
                        <c:v>40</c:v>
                      </c:pt>
                      <c:pt idx="4">
                        <c:v>34</c:v>
                      </c:pt>
                      <c:pt idx="5">
                        <c:v>31</c:v>
                      </c:pt>
                      <c:pt idx="6">
                        <c:v>27</c:v>
                      </c:pt>
                      <c:pt idx="7">
                        <c:v>29</c:v>
                      </c:pt>
                      <c:pt idx="8">
                        <c:v>24</c:v>
                      </c:pt>
                      <c:pt idx="9">
                        <c:v>15</c:v>
                      </c:pt>
                      <c:pt idx="10">
                        <c:v>17</c:v>
                      </c:pt>
                      <c:pt idx="11">
                        <c:v>18</c:v>
                      </c:pt>
                      <c:pt idx="12">
                        <c:v>18</c:v>
                      </c:pt>
                      <c:pt idx="13">
                        <c:v>15</c:v>
                      </c:pt>
                      <c:pt idx="14">
                        <c:v>12</c:v>
                      </c:pt>
                      <c:pt idx="15">
                        <c:v>12</c:v>
                      </c:pt>
                      <c:pt idx="16">
                        <c:v>10</c:v>
                      </c:pt>
                      <c:pt idx="17">
                        <c:v>12</c:v>
                      </c:pt>
                      <c:pt idx="18">
                        <c:v>13</c:v>
                      </c:pt>
                      <c:pt idx="19">
                        <c:v>11</c:v>
                      </c:pt>
                      <c:pt idx="20">
                        <c:v>10</c:v>
                      </c:pt>
                      <c:pt idx="21">
                        <c:v>10</c:v>
                      </c:pt>
                      <c:pt idx="22">
                        <c:v>5</c:v>
                      </c:pt>
                      <c:pt idx="23">
                        <c:v>9</c:v>
                      </c:pt>
                      <c:pt idx="24">
                        <c:v>8</c:v>
                      </c:pt>
                      <c:pt idx="25">
                        <c:v>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963D-4778-AEA8-8003B5EC2216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GRA'!$R$5</c15:sqref>
                        </c15:formulaRef>
                      </c:ext>
                    </c:extLst>
                    <c:strCache>
                      <c:ptCount val="1"/>
                      <c:pt idx="0">
                        <c:v>S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GRA'!$K$6:$K$31</c15:sqref>
                        </c15:formulaRef>
                      </c:ext>
                    </c:extLst>
                    <c:strCache>
                      <c:ptCount val="26"/>
                      <c:pt idx="0">
                        <c:v>VITTORIO EMANUELE II</c:v>
                      </c:pt>
                      <c:pt idx="1">
                        <c:v>GIUSEPPE GARIBALDI</c:v>
                      </c:pt>
                      <c:pt idx="2">
                        <c:v>FRANCO MARTELLI</c:v>
                      </c:pt>
                      <c:pt idx="3">
                        <c:v>GUGLIELMO MARCONI</c:v>
                      </c:pt>
                      <c:pt idx="4">
                        <c:v>GUGLIELMO OBERDAN</c:v>
                      </c:pt>
                      <c:pt idx="5">
                        <c:v>GIUSEPPE MAZZINI</c:v>
                      </c:pt>
                      <c:pt idx="6">
                        <c:v>FELICE CAVALLOTTI</c:v>
                      </c:pt>
                      <c:pt idx="7">
                        <c:v>VENTI SETTEMBRE</c:v>
                      </c:pt>
                      <c:pt idx="8">
                        <c:v>DANTE</c:v>
                      </c:pt>
                      <c:pt idx="9">
                        <c:v>RISORGIMENTO</c:v>
                      </c:pt>
                      <c:pt idx="10">
                        <c:v>CESARE BATTISTI</c:v>
                      </c:pt>
                      <c:pt idx="11">
                        <c:v>COSSETTI</c:v>
                      </c:pt>
                      <c:pt idx="12">
                        <c:v>NINO BIXIO</c:v>
                      </c:pt>
                      <c:pt idx="13">
                        <c:v>SAN GIOVANNI BOSCO</c:v>
                      </c:pt>
                      <c:pt idx="14">
                        <c:v>DUCA D` AOSTA</c:v>
                      </c:pt>
                      <c:pt idx="15">
                        <c:v>TRENTO</c:v>
                      </c:pt>
                      <c:pt idx="16">
                        <c:v>CELSO COSTANTINI</c:v>
                      </c:pt>
                      <c:pt idx="17">
                        <c:v>LUIGI DE PAOLI</c:v>
                      </c:pt>
                      <c:pt idx="18">
                        <c:v>DELLE ACQUE</c:v>
                      </c:pt>
                      <c:pt idx="19">
                        <c:v>DELLE MURA</c:v>
                      </c:pt>
                      <c:pt idx="20">
                        <c:v>SANTA CATERINA</c:v>
                      </c:pt>
                      <c:pt idx="21">
                        <c:v>BEATO ODORICO</c:v>
                      </c:pt>
                      <c:pt idx="22">
                        <c:v>ROVERETO</c:v>
                      </c:pt>
                      <c:pt idx="23">
                        <c:v>DEI DOMENICANI</c:v>
                      </c:pt>
                      <c:pt idx="24">
                        <c:v>DELLA MOTTA</c:v>
                      </c:pt>
                      <c:pt idx="25">
                        <c:v>TRIESTE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GRA'!$R$6:$R$71</c15:sqref>
                        </c15:formulaRef>
                      </c:ext>
                    </c:extLst>
                    <c:numCache>
                      <c:formatCode>General</c:formatCode>
                      <c:ptCount val="66"/>
                      <c:pt idx="0">
                        <c:v>15</c:v>
                      </c:pt>
                      <c:pt idx="1">
                        <c:v>17</c:v>
                      </c:pt>
                      <c:pt idx="2">
                        <c:v>7</c:v>
                      </c:pt>
                      <c:pt idx="3">
                        <c:v>13</c:v>
                      </c:pt>
                      <c:pt idx="4">
                        <c:v>6</c:v>
                      </c:pt>
                      <c:pt idx="5">
                        <c:v>6</c:v>
                      </c:pt>
                      <c:pt idx="6">
                        <c:v>3</c:v>
                      </c:pt>
                      <c:pt idx="7">
                        <c:v>1</c:v>
                      </c:pt>
                      <c:pt idx="8">
                        <c:v>5</c:v>
                      </c:pt>
                      <c:pt idx="9">
                        <c:v>8</c:v>
                      </c:pt>
                      <c:pt idx="10">
                        <c:v>5</c:v>
                      </c:pt>
                      <c:pt idx="11">
                        <c:v>3</c:v>
                      </c:pt>
                      <c:pt idx="12">
                        <c:v>2</c:v>
                      </c:pt>
                      <c:pt idx="13">
                        <c:v>5</c:v>
                      </c:pt>
                      <c:pt idx="14">
                        <c:v>4</c:v>
                      </c:pt>
                      <c:pt idx="15">
                        <c:v>4</c:v>
                      </c:pt>
                      <c:pt idx="16">
                        <c:v>5</c:v>
                      </c:pt>
                      <c:pt idx="17">
                        <c:v>3</c:v>
                      </c:pt>
                      <c:pt idx="18">
                        <c:v>1</c:v>
                      </c:pt>
                      <c:pt idx="19">
                        <c:v>3</c:v>
                      </c:pt>
                      <c:pt idx="20">
                        <c:v>3</c:v>
                      </c:pt>
                      <c:pt idx="21">
                        <c:v>2</c:v>
                      </c:pt>
                      <c:pt idx="22">
                        <c:v>7</c:v>
                      </c:pt>
                      <c:pt idx="23">
                        <c:v>1</c:v>
                      </c:pt>
                      <c:pt idx="24">
                        <c:v>2</c:v>
                      </c:pt>
                      <c:pt idx="25">
                        <c:v>3</c:v>
                      </c:pt>
                      <c:pt idx="26">
                        <c:v>0</c:v>
                      </c:pt>
                      <c:pt idx="27">
                        <c:v>4</c:v>
                      </c:pt>
                      <c:pt idx="28">
                        <c:v>1</c:v>
                      </c:pt>
                      <c:pt idx="29">
                        <c:v>3</c:v>
                      </c:pt>
                      <c:pt idx="30">
                        <c:v>1</c:v>
                      </c:pt>
                      <c:pt idx="31">
                        <c:v>1</c:v>
                      </c:pt>
                      <c:pt idx="32">
                        <c:v>0</c:v>
                      </c:pt>
                      <c:pt idx="33">
                        <c:v>1</c:v>
                      </c:pt>
                      <c:pt idx="34">
                        <c:v>0</c:v>
                      </c:pt>
                      <c:pt idx="35">
                        <c:v>2</c:v>
                      </c:pt>
                      <c:pt idx="36">
                        <c:v>0</c:v>
                      </c:pt>
                      <c:pt idx="37">
                        <c:v>4</c:v>
                      </c:pt>
                      <c:pt idx="38">
                        <c:v>4</c:v>
                      </c:pt>
                      <c:pt idx="39">
                        <c:v>0</c:v>
                      </c:pt>
                      <c:pt idx="40">
                        <c:v>2</c:v>
                      </c:pt>
                      <c:pt idx="41">
                        <c:v>1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0</c:v>
                      </c:pt>
                      <c:pt idx="45">
                        <c:v>1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2</c:v>
                      </c:pt>
                      <c:pt idx="50">
                        <c:v>0</c:v>
                      </c:pt>
                      <c:pt idx="51">
                        <c:v>1</c:v>
                      </c:pt>
                      <c:pt idx="52">
                        <c:v>0</c:v>
                      </c:pt>
                      <c:pt idx="53">
                        <c:v>0</c:v>
                      </c:pt>
                      <c:pt idx="54">
                        <c:v>0</c:v>
                      </c:pt>
                      <c:pt idx="55">
                        <c:v>0</c:v>
                      </c:pt>
                      <c:pt idx="56">
                        <c:v>1</c:v>
                      </c:pt>
                      <c:pt idx="57">
                        <c:v>0</c:v>
                      </c:pt>
                      <c:pt idx="58">
                        <c:v>0</c:v>
                      </c:pt>
                      <c:pt idx="59">
                        <c:v>1</c:v>
                      </c:pt>
                      <c:pt idx="60">
                        <c:v>0</c:v>
                      </c:pt>
                      <c:pt idx="61">
                        <c:v>0</c:v>
                      </c:pt>
                      <c:pt idx="62">
                        <c:v>0</c:v>
                      </c:pt>
                      <c:pt idx="63">
                        <c:v>0</c:v>
                      </c:pt>
                      <c:pt idx="64">
                        <c:v>164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963D-4778-AEA8-8003B5EC2216}"/>
                  </c:ext>
                </c:extLst>
              </c15:ser>
            </c15:filteredBarSeries>
            <c15:filteredBar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GRA'!$T$5</c15:sqref>
                        </c15:formulaRef>
                      </c:ext>
                    </c:extLst>
                    <c:strCache>
                      <c:ptCount val="1"/>
                      <c:pt idx="0">
                        <c:v>tasso occupazione 
ottobre 2023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GRA'!$K$6:$K$31</c15:sqref>
                        </c15:formulaRef>
                      </c:ext>
                    </c:extLst>
                    <c:strCache>
                      <c:ptCount val="26"/>
                      <c:pt idx="0">
                        <c:v>VITTORIO EMANUELE II</c:v>
                      </c:pt>
                      <c:pt idx="1">
                        <c:v>GIUSEPPE GARIBALDI</c:v>
                      </c:pt>
                      <c:pt idx="2">
                        <c:v>FRANCO MARTELLI</c:v>
                      </c:pt>
                      <c:pt idx="3">
                        <c:v>GUGLIELMO MARCONI</c:v>
                      </c:pt>
                      <c:pt idx="4">
                        <c:v>GUGLIELMO OBERDAN</c:v>
                      </c:pt>
                      <c:pt idx="5">
                        <c:v>GIUSEPPE MAZZINI</c:v>
                      </c:pt>
                      <c:pt idx="6">
                        <c:v>FELICE CAVALLOTTI</c:v>
                      </c:pt>
                      <c:pt idx="7">
                        <c:v>VENTI SETTEMBRE</c:v>
                      </c:pt>
                      <c:pt idx="8">
                        <c:v>DANTE</c:v>
                      </c:pt>
                      <c:pt idx="9">
                        <c:v>RISORGIMENTO</c:v>
                      </c:pt>
                      <c:pt idx="10">
                        <c:v>CESARE BATTISTI</c:v>
                      </c:pt>
                      <c:pt idx="11">
                        <c:v>COSSETTI</c:v>
                      </c:pt>
                      <c:pt idx="12">
                        <c:v>NINO BIXIO</c:v>
                      </c:pt>
                      <c:pt idx="13">
                        <c:v>SAN GIOVANNI BOSCO</c:v>
                      </c:pt>
                      <c:pt idx="14">
                        <c:v>DUCA D` AOSTA</c:v>
                      </c:pt>
                      <c:pt idx="15">
                        <c:v>TRENTO</c:v>
                      </c:pt>
                      <c:pt idx="16">
                        <c:v>CELSO COSTANTINI</c:v>
                      </c:pt>
                      <c:pt idx="17">
                        <c:v>LUIGI DE PAOLI</c:v>
                      </c:pt>
                      <c:pt idx="18">
                        <c:v>DELLE ACQUE</c:v>
                      </c:pt>
                      <c:pt idx="19">
                        <c:v>DELLE MURA</c:v>
                      </c:pt>
                      <c:pt idx="20">
                        <c:v>SANTA CATERINA</c:v>
                      </c:pt>
                      <c:pt idx="21">
                        <c:v>BEATO ODORICO</c:v>
                      </c:pt>
                      <c:pt idx="22">
                        <c:v>ROVERETO</c:v>
                      </c:pt>
                      <c:pt idx="23">
                        <c:v>DEI DOMENICANI</c:v>
                      </c:pt>
                      <c:pt idx="24">
                        <c:v>DELLA MOTTA</c:v>
                      </c:pt>
                      <c:pt idx="25">
                        <c:v>TRIESTE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GRA'!$T$6:$T$71</c15:sqref>
                        </c15:formulaRef>
                      </c:ext>
                    </c:extLst>
                    <c:numCache>
                      <c:formatCode>0%</c:formatCode>
                      <c:ptCount val="66"/>
                      <c:pt idx="0">
                        <c:v>0.8920863309352518</c:v>
                      </c:pt>
                      <c:pt idx="1">
                        <c:v>0.8089887640449438</c:v>
                      </c:pt>
                      <c:pt idx="2">
                        <c:v>0.86792452830188682</c:v>
                      </c:pt>
                      <c:pt idx="3">
                        <c:v>0.75471698113207553</c:v>
                      </c:pt>
                      <c:pt idx="4">
                        <c:v>0.85</c:v>
                      </c:pt>
                      <c:pt idx="5">
                        <c:v>0.83783783783783783</c:v>
                      </c:pt>
                      <c:pt idx="6">
                        <c:v>0.9</c:v>
                      </c:pt>
                      <c:pt idx="7">
                        <c:v>0.96666666666666667</c:v>
                      </c:pt>
                      <c:pt idx="8">
                        <c:v>0.82758620689655171</c:v>
                      </c:pt>
                      <c:pt idx="9">
                        <c:v>0.65217391304347827</c:v>
                      </c:pt>
                      <c:pt idx="10">
                        <c:v>0.77272727272727271</c:v>
                      </c:pt>
                      <c:pt idx="11">
                        <c:v>0.8571428571428571</c:v>
                      </c:pt>
                      <c:pt idx="12">
                        <c:v>0.9</c:v>
                      </c:pt>
                      <c:pt idx="13">
                        <c:v>0.75</c:v>
                      </c:pt>
                      <c:pt idx="14">
                        <c:v>0.75</c:v>
                      </c:pt>
                      <c:pt idx="15">
                        <c:v>0.75</c:v>
                      </c:pt>
                      <c:pt idx="16">
                        <c:v>0.66666666666666663</c:v>
                      </c:pt>
                      <c:pt idx="17">
                        <c:v>0.8</c:v>
                      </c:pt>
                      <c:pt idx="18">
                        <c:v>0.9285714285714286</c:v>
                      </c:pt>
                      <c:pt idx="19">
                        <c:v>0.7857142857142857</c:v>
                      </c:pt>
                      <c:pt idx="20">
                        <c:v>0.76923076923076927</c:v>
                      </c:pt>
                      <c:pt idx="21">
                        <c:v>0.83333333333333337</c:v>
                      </c:pt>
                      <c:pt idx="22">
                        <c:v>0.41666666666666669</c:v>
                      </c:pt>
                      <c:pt idx="23">
                        <c:v>0.9</c:v>
                      </c:pt>
                      <c:pt idx="24">
                        <c:v>0.8</c:v>
                      </c:pt>
                      <c:pt idx="25">
                        <c:v>0.7</c:v>
                      </c:pt>
                      <c:pt idx="26">
                        <c:v>1</c:v>
                      </c:pt>
                      <c:pt idx="27">
                        <c:v>0.5</c:v>
                      </c:pt>
                      <c:pt idx="28">
                        <c:v>0.875</c:v>
                      </c:pt>
                      <c:pt idx="29">
                        <c:v>0.625</c:v>
                      </c:pt>
                      <c:pt idx="30">
                        <c:v>0.8571428571428571</c:v>
                      </c:pt>
                      <c:pt idx="31">
                        <c:v>0.8571428571428571</c:v>
                      </c:pt>
                      <c:pt idx="32">
                        <c:v>1</c:v>
                      </c:pt>
                      <c:pt idx="33">
                        <c:v>0.83333333333333337</c:v>
                      </c:pt>
                      <c:pt idx="34">
                        <c:v>1</c:v>
                      </c:pt>
                      <c:pt idx="35">
                        <c:v>0.66666666666666663</c:v>
                      </c:pt>
                      <c:pt idx="36">
                        <c:v>1</c:v>
                      </c:pt>
                      <c:pt idx="37">
                        <c:v>0.33333333333333331</c:v>
                      </c:pt>
                      <c:pt idx="38">
                        <c:v>0.2</c:v>
                      </c:pt>
                      <c:pt idx="39">
                        <c:v>1</c:v>
                      </c:pt>
                      <c:pt idx="40">
                        <c:v>0.6</c:v>
                      </c:pt>
                      <c:pt idx="41">
                        <c:v>0.8</c:v>
                      </c:pt>
                      <c:pt idx="42">
                        <c:v>1</c:v>
                      </c:pt>
                      <c:pt idx="43">
                        <c:v>1</c:v>
                      </c:pt>
                      <c:pt idx="44">
                        <c:v>1</c:v>
                      </c:pt>
                      <c:pt idx="45">
                        <c:v>0.66666666666666663</c:v>
                      </c:pt>
                      <c:pt idx="46">
                        <c:v>1</c:v>
                      </c:pt>
                      <c:pt idx="47">
                        <c:v>1</c:v>
                      </c:pt>
                      <c:pt idx="48">
                        <c:v>1</c:v>
                      </c:pt>
                      <c:pt idx="49">
                        <c:v>0</c:v>
                      </c:pt>
                      <c:pt idx="50">
                        <c:v>1</c:v>
                      </c:pt>
                      <c:pt idx="51">
                        <c:v>0.5</c:v>
                      </c:pt>
                      <c:pt idx="52">
                        <c:v>1</c:v>
                      </c:pt>
                      <c:pt idx="53">
                        <c:v>1</c:v>
                      </c:pt>
                      <c:pt idx="54">
                        <c:v>1</c:v>
                      </c:pt>
                      <c:pt idx="55">
                        <c:v>1</c:v>
                      </c:pt>
                      <c:pt idx="56">
                        <c:v>0</c:v>
                      </c:pt>
                      <c:pt idx="57">
                        <c:v>1</c:v>
                      </c:pt>
                      <c:pt idx="58">
                        <c:v>1</c:v>
                      </c:pt>
                      <c:pt idx="59">
                        <c:v>0</c:v>
                      </c:pt>
                      <c:pt idx="60">
                        <c:v>1</c:v>
                      </c:pt>
                      <c:pt idx="61">
                        <c:v>1</c:v>
                      </c:pt>
                      <c:pt idx="62">
                        <c:v>1</c:v>
                      </c:pt>
                      <c:pt idx="63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963D-4778-AEA8-8003B5EC2216}"/>
                  </c:ext>
                </c:extLst>
              </c15:ser>
            </c15:filteredBarSeries>
          </c:ext>
        </c:extLst>
      </c:barChart>
      <c:catAx>
        <c:axId val="328664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28668584"/>
        <c:crosses val="autoZero"/>
        <c:auto val="1"/>
        <c:lblAlgn val="ctr"/>
        <c:lblOffset val="100"/>
        <c:noMultiLvlLbl val="0"/>
      </c:catAx>
      <c:valAx>
        <c:axId val="328668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28664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716658533261236E-2"/>
          <c:y val="0.10286186931348223"/>
          <c:w val="0.91171606061805088"/>
          <c:h val="0.41353523117302643"/>
        </c:manualLayout>
      </c:layout>
      <c:barChart>
        <c:barDir val="col"/>
        <c:grouping val="clustered"/>
        <c:varyColors val="0"/>
        <c:ser>
          <c:idx val="7"/>
          <c:order val="7"/>
          <c:tx>
            <c:strRef>
              <c:f>'PIVOT su 3_DATI e GRA'!$S$5</c:f>
              <c:strCache>
                <c:ptCount val="1"/>
                <c:pt idx="0">
                  <c:v>ott-23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'PIVOT su 3_DATI e GRA'!$K$6:$K$31</c:f>
              <c:strCache>
                <c:ptCount val="26"/>
                <c:pt idx="0">
                  <c:v>VITTORIO EMANUELE II</c:v>
                </c:pt>
                <c:pt idx="1">
                  <c:v>GIUSEPPE GARIBALDI</c:v>
                </c:pt>
                <c:pt idx="2">
                  <c:v>FRANCO MARTELLI</c:v>
                </c:pt>
                <c:pt idx="3">
                  <c:v>GUGLIELMO MARCONI</c:v>
                </c:pt>
                <c:pt idx="4">
                  <c:v>GUGLIELMO OBERDAN</c:v>
                </c:pt>
                <c:pt idx="5">
                  <c:v>GIUSEPPE MAZZINI</c:v>
                </c:pt>
                <c:pt idx="6">
                  <c:v>FELICE CAVALLOTTI</c:v>
                </c:pt>
                <c:pt idx="7">
                  <c:v>VENTI SETTEMBRE</c:v>
                </c:pt>
                <c:pt idx="8">
                  <c:v>DANTE</c:v>
                </c:pt>
                <c:pt idx="9">
                  <c:v>RISORGIMENTO</c:v>
                </c:pt>
                <c:pt idx="10">
                  <c:v>CESARE BATTISTI</c:v>
                </c:pt>
                <c:pt idx="11">
                  <c:v>COSSETTI</c:v>
                </c:pt>
                <c:pt idx="12">
                  <c:v>NINO BIXIO</c:v>
                </c:pt>
                <c:pt idx="13">
                  <c:v>SAN GIOVANNI BOSCO</c:v>
                </c:pt>
                <c:pt idx="14">
                  <c:v>DUCA D` AOSTA</c:v>
                </c:pt>
                <c:pt idx="15">
                  <c:v>TRENTO</c:v>
                </c:pt>
                <c:pt idx="16">
                  <c:v>CELSO COSTANTINI</c:v>
                </c:pt>
                <c:pt idx="17">
                  <c:v>LUIGI DE PAOLI</c:v>
                </c:pt>
                <c:pt idx="18">
                  <c:v>DELLE ACQUE</c:v>
                </c:pt>
                <c:pt idx="19">
                  <c:v>DELLE MURA</c:v>
                </c:pt>
                <c:pt idx="20">
                  <c:v>SANTA CATERINA</c:v>
                </c:pt>
                <c:pt idx="21">
                  <c:v>BEATO ODORICO</c:v>
                </c:pt>
                <c:pt idx="22">
                  <c:v>ROVERETO</c:v>
                </c:pt>
                <c:pt idx="23">
                  <c:v>DEI DOMENICANI</c:v>
                </c:pt>
                <c:pt idx="24">
                  <c:v>DELLA MOTTA</c:v>
                </c:pt>
                <c:pt idx="25">
                  <c:v>TRIESTE</c:v>
                </c:pt>
              </c:strCache>
            </c:strRef>
          </c:cat>
          <c:val>
            <c:numRef>
              <c:f>'PIVOT su 3_DATI e GRA'!$T$6:$T$31</c:f>
              <c:numCache>
                <c:formatCode>0%</c:formatCode>
                <c:ptCount val="26"/>
                <c:pt idx="0">
                  <c:v>0.8920863309352518</c:v>
                </c:pt>
                <c:pt idx="1">
                  <c:v>0.8089887640449438</c:v>
                </c:pt>
                <c:pt idx="2">
                  <c:v>0.86792452830188682</c:v>
                </c:pt>
                <c:pt idx="3">
                  <c:v>0.75471698113207553</c:v>
                </c:pt>
                <c:pt idx="4">
                  <c:v>0.85</c:v>
                </c:pt>
                <c:pt idx="5">
                  <c:v>0.83783783783783783</c:v>
                </c:pt>
                <c:pt idx="6">
                  <c:v>0.9</c:v>
                </c:pt>
                <c:pt idx="7">
                  <c:v>0.96666666666666667</c:v>
                </c:pt>
                <c:pt idx="8">
                  <c:v>0.82758620689655171</c:v>
                </c:pt>
                <c:pt idx="9">
                  <c:v>0.65217391304347827</c:v>
                </c:pt>
                <c:pt idx="10">
                  <c:v>0.77272727272727271</c:v>
                </c:pt>
                <c:pt idx="11">
                  <c:v>0.8571428571428571</c:v>
                </c:pt>
                <c:pt idx="12">
                  <c:v>0.9</c:v>
                </c:pt>
                <c:pt idx="13">
                  <c:v>0.75</c:v>
                </c:pt>
                <c:pt idx="14">
                  <c:v>0.75</c:v>
                </c:pt>
                <c:pt idx="15">
                  <c:v>0.75</c:v>
                </c:pt>
                <c:pt idx="16">
                  <c:v>0.66666666666666663</c:v>
                </c:pt>
                <c:pt idx="17">
                  <c:v>0.8</c:v>
                </c:pt>
                <c:pt idx="18">
                  <c:v>0.9285714285714286</c:v>
                </c:pt>
                <c:pt idx="19">
                  <c:v>0.7857142857142857</c:v>
                </c:pt>
                <c:pt idx="20">
                  <c:v>0.76923076923076927</c:v>
                </c:pt>
                <c:pt idx="21">
                  <c:v>0.83333333333333337</c:v>
                </c:pt>
                <c:pt idx="22">
                  <c:v>0.41666666666666669</c:v>
                </c:pt>
                <c:pt idx="23">
                  <c:v>0.9</c:v>
                </c:pt>
                <c:pt idx="24">
                  <c:v>0.8</c:v>
                </c:pt>
                <c:pt idx="25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DC-42AE-81D8-FF5FE68957B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93"/>
        <c:overlap val="-28"/>
        <c:axId val="328664264"/>
        <c:axId val="32866858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'PIVOT su 3_DATI e GRA'!$L$5</c15:sqref>
                        </c15:formulaRef>
                      </c:ext>
                    </c:extLst>
                    <c:strCache>
                      <c:ptCount val="1"/>
                      <c:pt idx="0">
                        <c:v>O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it-IT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'PIVOT su 3_DATI e GRA'!$K$6:$K$31</c15:sqref>
                        </c15:formulaRef>
                      </c:ext>
                    </c:extLst>
                    <c:strCache>
                      <c:ptCount val="26"/>
                      <c:pt idx="0">
                        <c:v>VITTORIO EMANUELE II</c:v>
                      </c:pt>
                      <c:pt idx="1">
                        <c:v>GIUSEPPE GARIBALDI</c:v>
                      </c:pt>
                      <c:pt idx="2">
                        <c:v>FRANCO MARTELLI</c:v>
                      </c:pt>
                      <c:pt idx="3">
                        <c:v>GUGLIELMO MARCONI</c:v>
                      </c:pt>
                      <c:pt idx="4">
                        <c:v>GUGLIELMO OBERDAN</c:v>
                      </c:pt>
                      <c:pt idx="5">
                        <c:v>GIUSEPPE MAZZINI</c:v>
                      </c:pt>
                      <c:pt idx="6">
                        <c:v>FELICE CAVALLOTTI</c:v>
                      </c:pt>
                      <c:pt idx="7">
                        <c:v>VENTI SETTEMBRE</c:v>
                      </c:pt>
                      <c:pt idx="8">
                        <c:v>DANTE</c:v>
                      </c:pt>
                      <c:pt idx="9">
                        <c:v>RISORGIMENTO</c:v>
                      </c:pt>
                      <c:pt idx="10">
                        <c:v>CESARE BATTISTI</c:v>
                      </c:pt>
                      <c:pt idx="11">
                        <c:v>COSSETTI</c:v>
                      </c:pt>
                      <c:pt idx="12">
                        <c:v>NINO BIXIO</c:v>
                      </c:pt>
                      <c:pt idx="13">
                        <c:v>SAN GIOVANNI BOSCO</c:v>
                      </c:pt>
                      <c:pt idx="14">
                        <c:v>DUCA D` AOSTA</c:v>
                      </c:pt>
                      <c:pt idx="15">
                        <c:v>TRENTO</c:v>
                      </c:pt>
                      <c:pt idx="16">
                        <c:v>CELSO COSTANTINI</c:v>
                      </c:pt>
                      <c:pt idx="17">
                        <c:v>LUIGI DE PAOLI</c:v>
                      </c:pt>
                      <c:pt idx="18">
                        <c:v>DELLE ACQUE</c:v>
                      </c:pt>
                      <c:pt idx="19">
                        <c:v>DELLE MURA</c:v>
                      </c:pt>
                      <c:pt idx="20">
                        <c:v>SANTA CATERINA</c:v>
                      </c:pt>
                      <c:pt idx="21">
                        <c:v>BEATO ODORICO</c:v>
                      </c:pt>
                      <c:pt idx="22">
                        <c:v>ROVERETO</c:v>
                      </c:pt>
                      <c:pt idx="23">
                        <c:v>DEI DOMENICANI</c:v>
                      </c:pt>
                      <c:pt idx="24">
                        <c:v>DELLA MOTTA</c:v>
                      </c:pt>
                      <c:pt idx="25">
                        <c:v>TRIESTE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'PIVOT su 3_DATI e GRA'!$L$6:$L$71</c15:sqref>
                        </c15:formulaRef>
                      </c:ext>
                    </c:extLst>
                    <c:numCache>
                      <c:formatCode>General</c:formatCode>
                      <c:ptCount val="66"/>
                      <c:pt idx="0">
                        <c:v>129</c:v>
                      </c:pt>
                      <c:pt idx="1">
                        <c:v>78</c:v>
                      </c:pt>
                      <c:pt idx="2">
                        <c:v>41</c:v>
                      </c:pt>
                      <c:pt idx="3">
                        <c:v>34</c:v>
                      </c:pt>
                      <c:pt idx="4">
                        <c:v>33</c:v>
                      </c:pt>
                      <c:pt idx="5">
                        <c:v>33</c:v>
                      </c:pt>
                      <c:pt idx="6">
                        <c:v>17</c:v>
                      </c:pt>
                      <c:pt idx="7">
                        <c:v>27</c:v>
                      </c:pt>
                      <c:pt idx="8">
                        <c:v>21</c:v>
                      </c:pt>
                      <c:pt idx="9">
                        <c:v>13</c:v>
                      </c:pt>
                      <c:pt idx="10">
                        <c:v>21</c:v>
                      </c:pt>
                      <c:pt idx="11">
                        <c:v>11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11</c:v>
                      </c:pt>
                      <c:pt idx="15">
                        <c:v>11</c:v>
                      </c:pt>
                      <c:pt idx="16">
                        <c:v>10</c:v>
                      </c:pt>
                      <c:pt idx="17">
                        <c:v>10</c:v>
                      </c:pt>
                      <c:pt idx="18">
                        <c:v>14</c:v>
                      </c:pt>
                      <c:pt idx="19">
                        <c:v>13</c:v>
                      </c:pt>
                      <c:pt idx="20">
                        <c:v>10</c:v>
                      </c:pt>
                      <c:pt idx="21">
                        <c:v>12</c:v>
                      </c:pt>
                      <c:pt idx="22">
                        <c:v>7</c:v>
                      </c:pt>
                      <c:pt idx="23">
                        <c:v>9</c:v>
                      </c:pt>
                      <c:pt idx="24">
                        <c:v>9</c:v>
                      </c:pt>
                      <c:pt idx="25">
                        <c:v>7</c:v>
                      </c:pt>
                      <c:pt idx="26">
                        <c:v>8</c:v>
                      </c:pt>
                      <c:pt idx="27">
                        <c:v>4</c:v>
                      </c:pt>
                      <c:pt idx="28">
                        <c:v>5</c:v>
                      </c:pt>
                      <c:pt idx="29">
                        <c:v>7</c:v>
                      </c:pt>
                      <c:pt idx="30">
                        <c:v>6</c:v>
                      </c:pt>
                      <c:pt idx="31">
                        <c:v>5</c:v>
                      </c:pt>
                      <c:pt idx="32">
                        <c:v>4</c:v>
                      </c:pt>
                      <c:pt idx="33">
                        <c:v>5</c:v>
                      </c:pt>
                      <c:pt idx="34">
                        <c:v>5</c:v>
                      </c:pt>
                      <c:pt idx="35">
                        <c:v>5</c:v>
                      </c:pt>
                      <c:pt idx="36">
                        <c:v>5</c:v>
                      </c:pt>
                      <c:pt idx="37">
                        <c:v>3</c:v>
                      </c:pt>
                      <c:pt idx="38">
                        <c:v>2</c:v>
                      </c:pt>
                      <c:pt idx="39">
                        <c:v>5</c:v>
                      </c:pt>
                      <c:pt idx="40">
                        <c:v>3</c:v>
                      </c:pt>
                      <c:pt idx="41">
                        <c:v>3</c:v>
                      </c:pt>
                      <c:pt idx="42">
                        <c:v>3</c:v>
                      </c:pt>
                      <c:pt idx="43">
                        <c:v>4</c:v>
                      </c:pt>
                      <c:pt idx="44">
                        <c:v>1</c:v>
                      </c:pt>
                      <c:pt idx="45">
                        <c:v>1</c:v>
                      </c:pt>
                      <c:pt idx="46">
                        <c:v>2</c:v>
                      </c:pt>
                      <c:pt idx="47">
                        <c:v>2</c:v>
                      </c:pt>
                      <c:pt idx="48">
                        <c:v>2</c:v>
                      </c:pt>
                      <c:pt idx="49">
                        <c:v>0</c:v>
                      </c:pt>
                      <c:pt idx="50">
                        <c:v>2</c:v>
                      </c:pt>
                      <c:pt idx="51">
                        <c:v>0</c:v>
                      </c:pt>
                      <c:pt idx="52">
                        <c:v>2</c:v>
                      </c:pt>
                      <c:pt idx="53">
                        <c:v>1</c:v>
                      </c:pt>
                      <c:pt idx="54">
                        <c:v>0</c:v>
                      </c:pt>
                      <c:pt idx="55">
                        <c:v>1</c:v>
                      </c:pt>
                      <c:pt idx="56">
                        <c:v>1</c:v>
                      </c:pt>
                      <c:pt idx="57">
                        <c:v>1</c:v>
                      </c:pt>
                      <c:pt idx="58">
                        <c:v>0</c:v>
                      </c:pt>
                      <c:pt idx="59">
                        <c:v>0</c:v>
                      </c:pt>
                      <c:pt idx="60">
                        <c:v>1</c:v>
                      </c:pt>
                      <c:pt idx="61">
                        <c:v>1</c:v>
                      </c:pt>
                      <c:pt idx="62">
                        <c:v>1</c:v>
                      </c:pt>
                      <c:pt idx="63">
                        <c:v>1</c:v>
                      </c:pt>
                      <c:pt idx="64">
                        <c:v>710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CBDC-42AE-81D8-FF5FE68957BB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GRA'!$M$5</c15:sqref>
                        </c15:formulaRef>
                      </c:ext>
                    </c:extLst>
                    <c:strCache>
                      <c:ptCount val="1"/>
                      <c:pt idx="0">
                        <c:v>S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it-IT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GRA'!$K$6:$K$31</c15:sqref>
                        </c15:formulaRef>
                      </c:ext>
                    </c:extLst>
                    <c:strCache>
                      <c:ptCount val="26"/>
                      <c:pt idx="0">
                        <c:v>VITTORIO EMANUELE II</c:v>
                      </c:pt>
                      <c:pt idx="1">
                        <c:v>GIUSEPPE GARIBALDI</c:v>
                      </c:pt>
                      <c:pt idx="2">
                        <c:v>FRANCO MARTELLI</c:v>
                      </c:pt>
                      <c:pt idx="3">
                        <c:v>GUGLIELMO MARCONI</c:v>
                      </c:pt>
                      <c:pt idx="4">
                        <c:v>GUGLIELMO OBERDAN</c:v>
                      </c:pt>
                      <c:pt idx="5">
                        <c:v>GIUSEPPE MAZZINI</c:v>
                      </c:pt>
                      <c:pt idx="6">
                        <c:v>FELICE CAVALLOTTI</c:v>
                      </c:pt>
                      <c:pt idx="7">
                        <c:v>VENTI SETTEMBRE</c:v>
                      </c:pt>
                      <c:pt idx="8">
                        <c:v>DANTE</c:v>
                      </c:pt>
                      <c:pt idx="9">
                        <c:v>RISORGIMENTO</c:v>
                      </c:pt>
                      <c:pt idx="10">
                        <c:v>CESARE BATTISTI</c:v>
                      </c:pt>
                      <c:pt idx="11">
                        <c:v>COSSETTI</c:v>
                      </c:pt>
                      <c:pt idx="12">
                        <c:v>NINO BIXIO</c:v>
                      </c:pt>
                      <c:pt idx="13">
                        <c:v>SAN GIOVANNI BOSCO</c:v>
                      </c:pt>
                      <c:pt idx="14">
                        <c:v>DUCA D` AOSTA</c:v>
                      </c:pt>
                      <c:pt idx="15">
                        <c:v>TRENTO</c:v>
                      </c:pt>
                      <c:pt idx="16">
                        <c:v>CELSO COSTANTINI</c:v>
                      </c:pt>
                      <c:pt idx="17">
                        <c:v>LUIGI DE PAOLI</c:v>
                      </c:pt>
                      <c:pt idx="18">
                        <c:v>DELLE ACQUE</c:v>
                      </c:pt>
                      <c:pt idx="19">
                        <c:v>DELLE MURA</c:v>
                      </c:pt>
                      <c:pt idx="20">
                        <c:v>SANTA CATERINA</c:v>
                      </c:pt>
                      <c:pt idx="21">
                        <c:v>BEATO ODORICO</c:v>
                      </c:pt>
                      <c:pt idx="22">
                        <c:v>ROVERETO</c:v>
                      </c:pt>
                      <c:pt idx="23">
                        <c:v>DEI DOMENICANI</c:v>
                      </c:pt>
                      <c:pt idx="24">
                        <c:v>DELLA MOTTA</c:v>
                      </c:pt>
                      <c:pt idx="25">
                        <c:v>TRIESTE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GRA'!$M$6:$M$71</c15:sqref>
                        </c15:formulaRef>
                      </c:ext>
                    </c:extLst>
                    <c:numCache>
                      <c:formatCode>General</c:formatCode>
                      <c:ptCount val="66"/>
                      <c:pt idx="0">
                        <c:v>8</c:v>
                      </c:pt>
                      <c:pt idx="1">
                        <c:v>11</c:v>
                      </c:pt>
                      <c:pt idx="2">
                        <c:v>12</c:v>
                      </c:pt>
                      <c:pt idx="3">
                        <c:v>19</c:v>
                      </c:pt>
                      <c:pt idx="4">
                        <c:v>6</c:v>
                      </c:pt>
                      <c:pt idx="5">
                        <c:v>1</c:v>
                      </c:pt>
                      <c:pt idx="6">
                        <c:v>11</c:v>
                      </c:pt>
                      <c:pt idx="7">
                        <c:v>3</c:v>
                      </c:pt>
                      <c:pt idx="8">
                        <c:v>7</c:v>
                      </c:pt>
                      <c:pt idx="9">
                        <c:v>9</c:v>
                      </c:pt>
                      <c:pt idx="10">
                        <c:v>0</c:v>
                      </c:pt>
                      <c:pt idx="11">
                        <c:v>6</c:v>
                      </c:pt>
                      <c:pt idx="12">
                        <c:v>6</c:v>
                      </c:pt>
                      <c:pt idx="13">
                        <c:v>5</c:v>
                      </c:pt>
                      <c:pt idx="14">
                        <c:v>2</c:v>
                      </c:pt>
                      <c:pt idx="15">
                        <c:v>5</c:v>
                      </c:pt>
                      <c:pt idx="16">
                        <c:v>5</c:v>
                      </c:pt>
                      <c:pt idx="17">
                        <c:v>5</c:v>
                      </c:pt>
                      <c:pt idx="18">
                        <c:v>0</c:v>
                      </c:pt>
                      <c:pt idx="19">
                        <c:v>1</c:v>
                      </c:pt>
                      <c:pt idx="20">
                        <c:v>2</c:v>
                      </c:pt>
                      <c:pt idx="21">
                        <c:v>0</c:v>
                      </c:pt>
                      <c:pt idx="22">
                        <c:v>4</c:v>
                      </c:pt>
                      <c:pt idx="23">
                        <c:v>1</c:v>
                      </c:pt>
                      <c:pt idx="24">
                        <c:v>1</c:v>
                      </c:pt>
                      <c:pt idx="25">
                        <c:v>3</c:v>
                      </c:pt>
                      <c:pt idx="26">
                        <c:v>1</c:v>
                      </c:pt>
                      <c:pt idx="27">
                        <c:v>2</c:v>
                      </c:pt>
                      <c:pt idx="28">
                        <c:v>3</c:v>
                      </c:pt>
                      <c:pt idx="29">
                        <c:v>1</c:v>
                      </c:pt>
                      <c:pt idx="30">
                        <c:v>1</c:v>
                      </c:pt>
                      <c:pt idx="31">
                        <c:v>2</c:v>
                      </c:pt>
                      <c:pt idx="32">
                        <c:v>3</c:v>
                      </c:pt>
                      <c:pt idx="33">
                        <c:v>1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1</c:v>
                      </c:pt>
                      <c:pt idx="37">
                        <c:v>2</c:v>
                      </c:pt>
                      <c:pt idx="38">
                        <c:v>1</c:v>
                      </c:pt>
                      <c:pt idx="39">
                        <c:v>0</c:v>
                      </c:pt>
                      <c:pt idx="40">
                        <c:v>2</c:v>
                      </c:pt>
                      <c:pt idx="41">
                        <c:v>1</c:v>
                      </c:pt>
                      <c:pt idx="42">
                        <c:v>1</c:v>
                      </c:pt>
                      <c:pt idx="43">
                        <c:v>0</c:v>
                      </c:pt>
                      <c:pt idx="44">
                        <c:v>1</c:v>
                      </c:pt>
                      <c:pt idx="45">
                        <c:v>2</c:v>
                      </c:pt>
                      <c:pt idx="46">
                        <c:v>1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2</c:v>
                      </c:pt>
                      <c:pt idx="50">
                        <c:v>0</c:v>
                      </c:pt>
                      <c:pt idx="51">
                        <c:v>0</c:v>
                      </c:pt>
                      <c:pt idx="52">
                        <c:v>0</c:v>
                      </c:pt>
                      <c:pt idx="53">
                        <c:v>0</c:v>
                      </c:pt>
                      <c:pt idx="54">
                        <c:v>0</c:v>
                      </c:pt>
                      <c:pt idx="55">
                        <c:v>0</c:v>
                      </c:pt>
                      <c:pt idx="56">
                        <c:v>0</c:v>
                      </c:pt>
                      <c:pt idx="57">
                        <c:v>0</c:v>
                      </c:pt>
                      <c:pt idx="58">
                        <c:v>1</c:v>
                      </c:pt>
                      <c:pt idx="59">
                        <c:v>1</c:v>
                      </c:pt>
                      <c:pt idx="60">
                        <c:v>0</c:v>
                      </c:pt>
                      <c:pt idx="61">
                        <c:v>0</c:v>
                      </c:pt>
                      <c:pt idx="62">
                        <c:v>0</c:v>
                      </c:pt>
                      <c:pt idx="63">
                        <c:v>0</c:v>
                      </c:pt>
                      <c:pt idx="64">
                        <c:v>163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CBDC-42AE-81D8-FF5FE68957BB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GRA'!$N$5</c15:sqref>
                        </c15:formulaRef>
                      </c:ext>
                    </c:extLst>
                    <c:strCache>
                      <c:ptCount val="1"/>
                      <c:pt idx="0">
                        <c:v>ND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it-IT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GRA'!$K$6:$K$31</c15:sqref>
                        </c15:formulaRef>
                      </c:ext>
                    </c:extLst>
                    <c:strCache>
                      <c:ptCount val="26"/>
                      <c:pt idx="0">
                        <c:v>VITTORIO EMANUELE II</c:v>
                      </c:pt>
                      <c:pt idx="1">
                        <c:v>GIUSEPPE GARIBALDI</c:v>
                      </c:pt>
                      <c:pt idx="2">
                        <c:v>FRANCO MARTELLI</c:v>
                      </c:pt>
                      <c:pt idx="3">
                        <c:v>GUGLIELMO MARCONI</c:v>
                      </c:pt>
                      <c:pt idx="4">
                        <c:v>GUGLIELMO OBERDAN</c:v>
                      </c:pt>
                      <c:pt idx="5">
                        <c:v>GIUSEPPE MAZZINI</c:v>
                      </c:pt>
                      <c:pt idx="6">
                        <c:v>FELICE CAVALLOTTI</c:v>
                      </c:pt>
                      <c:pt idx="7">
                        <c:v>VENTI SETTEMBRE</c:v>
                      </c:pt>
                      <c:pt idx="8">
                        <c:v>DANTE</c:v>
                      </c:pt>
                      <c:pt idx="9">
                        <c:v>RISORGIMENTO</c:v>
                      </c:pt>
                      <c:pt idx="10">
                        <c:v>CESARE BATTISTI</c:v>
                      </c:pt>
                      <c:pt idx="11">
                        <c:v>COSSETTI</c:v>
                      </c:pt>
                      <c:pt idx="12">
                        <c:v>NINO BIXIO</c:v>
                      </c:pt>
                      <c:pt idx="13">
                        <c:v>SAN GIOVANNI BOSCO</c:v>
                      </c:pt>
                      <c:pt idx="14">
                        <c:v>DUCA D` AOSTA</c:v>
                      </c:pt>
                      <c:pt idx="15">
                        <c:v>TRENTO</c:v>
                      </c:pt>
                      <c:pt idx="16">
                        <c:v>CELSO COSTANTINI</c:v>
                      </c:pt>
                      <c:pt idx="17">
                        <c:v>LUIGI DE PAOLI</c:v>
                      </c:pt>
                      <c:pt idx="18">
                        <c:v>DELLE ACQUE</c:v>
                      </c:pt>
                      <c:pt idx="19">
                        <c:v>DELLE MURA</c:v>
                      </c:pt>
                      <c:pt idx="20">
                        <c:v>SANTA CATERINA</c:v>
                      </c:pt>
                      <c:pt idx="21">
                        <c:v>BEATO ODORICO</c:v>
                      </c:pt>
                      <c:pt idx="22">
                        <c:v>ROVERETO</c:v>
                      </c:pt>
                      <c:pt idx="23">
                        <c:v>DEI DOMENICANI</c:v>
                      </c:pt>
                      <c:pt idx="24">
                        <c:v>DELLA MOTTA</c:v>
                      </c:pt>
                      <c:pt idx="25">
                        <c:v>TRIESTE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GRA'!$N$6:$N$71</c15:sqref>
                        </c15:formulaRef>
                      </c:ext>
                    </c:extLst>
                    <c:numCache>
                      <c:formatCode>General</c:formatCode>
                      <c:ptCount val="66"/>
                      <c:pt idx="0">
                        <c:v>2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1</c:v>
                      </c:pt>
                      <c:pt idx="5">
                        <c:v>3</c:v>
                      </c:pt>
                      <c:pt idx="6">
                        <c:v>2</c:v>
                      </c:pt>
                      <c:pt idx="7">
                        <c:v>0</c:v>
                      </c:pt>
                      <c:pt idx="8">
                        <c:v>1</c:v>
                      </c:pt>
                      <c:pt idx="9">
                        <c:v>1</c:v>
                      </c:pt>
                      <c:pt idx="10">
                        <c:v>1</c:v>
                      </c:pt>
                      <c:pt idx="11">
                        <c:v>4</c:v>
                      </c:pt>
                      <c:pt idx="12">
                        <c:v>1</c:v>
                      </c:pt>
                      <c:pt idx="13">
                        <c:v>1</c:v>
                      </c:pt>
                      <c:pt idx="14">
                        <c:v>3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1</c:v>
                      </c:pt>
                      <c:pt idx="21">
                        <c:v>0</c:v>
                      </c:pt>
                      <c:pt idx="22">
                        <c:v>1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2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1</c:v>
                      </c:pt>
                      <c:pt idx="35">
                        <c:v>1</c:v>
                      </c:pt>
                      <c:pt idx="36">
                        <c:v>0</c:v>
                      </c:pt>
                      <c:pt idx="37">
                        <c:v>1</c:v>
                      </c:pt>
                      <c:pt idx="38">
                        <c:v>2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1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1</c:v>
                      </c:pt>
                      <c:pt idx="45">
                        <c:v>0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0</c:v>
                      </c:pt>
                      <c:pt idx="50">
                        <c:v>0</c:v>
                      </c:pt>
                      <c:pt idx="51">
                        <c:v>2</c:v>
                      </c:pt>
                      <c:pt idx="52">
                        <c:v>0</c:v>
                      </c:pt>
                      <c:pt idx="53">
                        <c:v>0</c:v>
                      </c:pt>
                      <c:pt idx="54">
                        <c:v>1</c:v>
                      </c:pt>
                      <c:pt idx="55">
                        <c:v>0</c:v>
                      </c:pt>
                      <c:pt idx="56">
                        <c:v>0</c:v>
                      </c:pt>
                      <c:pt idx="57">
                        <c:v>0</c:v>
                      </c:pt>
                      <c:pt idx="58">
                        <c:v>0</c:v>
                      </c:pt>
                      <c:pt idx="59">
                        <c:v>0</c:v>
                      </c:pt>
                      <c:pt idx="60">
                        <c:v>0</c:v>
                      </c:pt>
                      <c:pt idx="61">
                        <c:v>0</c:v>
                      </c:pt>
                      <c:pt idx="62">
                        <c:v>0</c:v>
                      </c:pt>
                      <c:pt idx="63">
                        <c:v>0</c:v>
                      </c:pt>
                      <c:pt idx="64">
                        <c:v>34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CBDC-42AE-81D8-FF5FE68957BB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GRA'!$O$5</c15:sqref>
                        </c15:formulaRef>
                      </c:ext>
                    </c:extLst>
                    <c:strCache>
                      <c:ptCount val="1"/>
                      <c:pt idx="0">
                        <c:v>feb-19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delete val="1"/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GRA'!$K$6:$K$31</c15:sqref>
                        </c15:formulaRef>
                      </c:ext>
                    </c:extLst>
                    <c:strCache>
                      <c:ptCount val="26"/>
                      <c:pt idx="0">
                        <c:v>VITTORIO EMANUELE II</c:v>
                      </c:pt>
                      <c:pt idx="1">
                        <c:v>GIUSEPPE GARIBALDI</c:v>
                      </c:pt>
                      <c:pt idx="2">
                        <c:v>FRANCO MARTELLI</c:v>
                      </c:pt>
                      <c:pt idx="3">
                        <c:v>GUGLIELMO MARCONI</c:v>
                      </c:pt>
                      <c:pt idx="4">
                        <c:v>GUGLIELMO OBERDAN</c:v>
                      </c:pt>
                      <c:pt idx="5">
                        <c:v>GIUSEPPE MAZZINI</c:v>
                      </c:pt>
                      <c:pt idx="6">
                        <c:v>FELICE CAVALLOTTI</c:v>
                      </c:pt>
                      <c:pt idx="7">
                        <c:v>VENTI SETTEMBRE</c:v>
                      </c:pt>
                      <c:pt idx="8">
                        <c:v>DANTE</c:v>
                      </c:pt>
                      <c:pt idx="9">
                        <c:v>RISORGIMENTO</c:v>
                      </c:pt>
                      <c:pt idx="10">
                        <c:v>CESARE BATTISTI</c:v>
                      </c:pt>
                      <c:pt idx="11">
                        <c:v>COSSETTI</c:v>
                      </c:pt>
                      <c:pt idx="12">
                        <c:v>NINO BIXIO</c:v>
                      </c:pt>
                      <c:pt idx="13">
                        <c:v>SAN GIOVANNI BOSCO</c:v>
                      </c:pt>
                      <c:pt idx="14">
                        <c:v>DUCA D` AOSTA</c:v>
                      </c:pt>
                      <c:pt idx="15">
                        <c:v>TRENTO</c:v>
                      </c:pt>
                      <c:pt idx="16">
                        <c:v>CELSO COSTANTINI</c:v>
                      </c:pt>
                      <c:pt idx="17">
                        <c:v>LUIGI DE PAOLI</c:v>
                      </c:pt>
                      <c:pt idx="18">
                        <c:v>DELLE ACQUE</c:v>
                      </c:pt>
                      <c:pt idx="19">
                        <c:v>DELLE MURA</c:v>
                      </c:pt>
                      <c:pt idx="20">
                        <c:v>SANTA CATERINA</c:v>
                      </c:pt>
                      <c:pt idx="21">
                        <c:v>BEATO ODORICO</c:v>
                      </c:pt>
                      <c:pt idx="22">
                        <c:v>ROVERETO</c:v>
                      </c:pt>
                      <c:pt idx="23">
                        <c:v>DEI DOMENICANI</c:v>
                      </c:pt>
                      <c:pt idx="24">
                        <c:v>DELLA MOTTA</c:v>
                      </c:pt>
                      <c:pt idx="25">
                        <c:v>TRIESTE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GRA'!$P$6:$P$31</c15:sqref>
                        </c15:formulaRef>
                      </c:ext>
                    </c:extLst>
                    <c:numCache>
                      <c:formatCode>0%</c:formatCode>
                      <c:ptCount val="26"/>
                      <c:pt idx="0">
                        <c:v>0.92805755395683454</c:v>
                      </c:pt>
                      <c:pt idx="1">
                        <c:v>0.8764044943820225</c:v>
                      </c:pt>
                      <c:pt idx="2">
                        <c:v>0.77358490566037741</c:v>
                      </c:pt>
                      <c:pt idx="3">
                        <c:v>0.64150943396226412</c:v>
                      </c:pt>
                      <c:pt idx="4">
                        <c:v>0.82499999999999996</c:v>
                      </c:pt>
                      <c:pt idx="5">
                        <c:v>0.89189189189189189</c:v>
                      </c:pt>
                      <c:pt idx="6">
                        <c:v>0.56666666666666665</c:v>
                      </c:pt>
                      <c:pt idx="7">
                        <c:v>0.9</c:v>
                      </c:pt>
                      <c:pt idx="8">
                        <c:v>0.72413793103448276</c:v>
                      </c:pt>
                      <c:pt idx="9">
                        <c:v>0.56521739130434778</c:v>
                      </c:pt>
                      <c:pt idx="10">
                        <c:v>0.95454545454545459</c:v>
                      </c:pt>
                      <c:pt idx="11">
                        <c:v>0.52380952380952384</c:v>
                      </c:pt>
                      <c:pt idx="12">
                        <c:v>0.65</c:v>
                      </c:pt>
                      <c:pt idx="13">
                        <c:v>0.7</c:v>
                      </c:pt>
                      <c:pt idx="14">
                        <c:v>0.6875</c:v>
                      </c:pt>
                      <c:pt idx="15">
                        <c:v>0.6875</c:v>
                      </c:pt>
                      <c:pt idx="16">
                        <c:v>0.66666666666666663</c:v>
                      </c:pt>
                      <c:pt idx="17">
                        <c:v>0.66666666666666663</c:v>
                      </c:pt>
                      <c:pt idx="18">
                        <c:v>1</c:v>
                      </c:pt>
                      <c:pt idx="19">
                        <c:v>0.9285714285714286</c:v>
                      </c:pt>
                      <c:pt idx="20">
                        <c:v>0.76923076923076927</c:v>
                      </c:pt>
                      <c:pt idx="21">
                        <c:v>1</c:v>
                      </c:pt>
                      <c:pt idx="22">
                        <c:v>0.58333333333333337</c:v>
                      </c:pt>
                      <c:pt idx="23">
                        <c:v>0.9</c:v>
                      </c:pt>
                      <c:pt idx="24">
                        <c:v>0.9</c:v>
                      </c:pt>
                      <c:pt idx="25">
                        <c:v>0.7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CBDC-42AE-81D8-FF5FE68957BB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GRA'!$P$5</c15:sqref>
                        </c15:formulaRef>
                      </c:ext>
                    </c:extLst>
                    <c:strCache>
                      <c:ptCount val="1"/>
                      <c:pt idx="0">
                        <c:v>tasso occupazione 
febbraio 2019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it-IT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GRA'!$K$6:$K$31</c15:sqref>
                        </c15:formulaRef>
                      </c:ext>
                    </c:extLst>
                    <c:strCache>
                      <c:ptCount val="26"/>
                      <c:pt idx="0">
                        <c:v>VITTORIO EMANUELE II</c:v>
                      </c:pt>
                      <c:pt idx="1">
                        <c:v>GIUSEPPE GARIBALDI</c:v>
                      </c:pt>
                      <c:pt idx="2">
                        <c:v>FRANCO MARTELLI</c:v>
                      </c:pt>
                      <c:pt idx="3">
                        <c:v>GUGLIELMO MARCONI</c:v>
                      </c:pt>
                      <c:pt idx="4">
                        <c:v>GUGLIELMO OBERDAN</c:v>
                      </c:pt>
                      <c:pt idx="5">
                        <c:v>GIUSEPPE MAZZINI</c:v>
                      </c:pt>
                      <c:pt idx="6">
                        <c:v>FELICE CAVALLOTTI</c:v>
                      </c:pt>
                      <c:pt idx="7">
                        <c:v>VENTI SETTEMBRE</c:v>
                      </c:pt>
                      <c:pt idx="8">
                        <c:v>DANTE</c:v>
                      </c:pt>
                      <c:pt idx="9">
                        <c:v>RISORGIMENTO</c:v>
                      </c:pt>
                      <c:pt idx="10">
                        <c:v>CESARE BATTISTI</c:v>
                      </c:pt>
                      <c:pt idx="11">
                        <c:v>COSSETTI</c:v>
                      </c:pt>
                      <c:pt idx="12">
                        <c:v>NINO BIXIO</c:v>
                      </c:pt>
                      <c:pt idx="13">
                        <c:v>SAN GIOVANNI BOSCO</c:v>
                      </c:pt>
                      <c:pt idx="14">
                        <c:v>DUCA D` AOSTA</c:v>
                      </c:pt>
                      <c:pt idx="15">
                        <c:v>TRENTO</c:v>
                      </c:pt>
                      <c:pt idx="16">
                        <c:v>CELSO COSTANTINI</c:v>
                      </c:pt>
                      <c:pt idx="17">
                        <c:v>LUIGI DE PAOLI</c:v>
                      </c:pt>
                      <c:pt idx="18">
                        <c:v>DELLE ACQUE</c:v>
                      </c:pt>
                      <c:pt idx="19">
                        <c:v>DELLE MURA</c:v>
                      </c:pt>
                      <c:pt idx="20">
                        <c:v>SANTA CATERINA</c:v>
                      </c:pt>
                      <c:pt idx="21">
                        <c:v>BEATO ODORICO</c:v>
                      </c:pt>
                      <c:pt idx="22">
                        <c:v>ROVERETO</c:v>
                      </c:pt>
                      <c:pt idx="23">
                        <c:v>DEI DOMENICANI</c:v>
                      </c:pt>
                      <c:pt idx="24">
                        <c:v>DELLA MOTTA</c:v>
                      </c:pt>
                      <c:pt idx="25">
                        <c:v>TRIESTE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GRA'!$P$6:$P$71</c15:sqref>
                        </c15:formulaRef>
                      </c:ext>
                    </c:extLst>
                    <c:numCache>
                      <c:formatCode>0%</c:formatCode>
                      <c:ptCount val="66"/>
                      <c:pt idx="0">
                        <c:v>0.92805755395683454</c:v>
                      </c:pt>
                      <c:pt idx="1">
                        <c:v>0.8764044943820225</c:v>
                      </c:pt>
                      <c:pt idx="2">
                        <c:v>0.77358490566037741</c:v>
                      </c:pt>
                      <c:pt idx="3">
                        <c:v>0.64150943396226412</c:v>
                      </c:pt>
                      <c:pt idx="4">
                        <c:v>0.82499999999999996</c:v>
                      </c:pt>
                      <c:pt idx="5">
                        <c:v>0.89189189189189189</c:v>
                      </c:pt>
                      <c:pt idx="6">
                        <c:v>0.56666666666666665</c:v>
                      </c:pt>
                      <c:pt idx="7">
                        <c:v>0.9</c:v>
                      </c:pt>
                      <c:pt idx="8">
                        <c:v>0.72413793103448276</c:v>
                      </c:pt>
                      <c:pt idx="9">
                        <c:v>0.56521739130434778</c:v>
                      </c:pt>
                      <c:pt idx="10">
                        <c:v>0.95454545454545459</c:v>
                      </c:pt>
                      <c:pt idx="11">
                        <c:v>0.52380952380952384</c:v>
                      </c:pt>
                      <c:pt idx="12">
                        <c:v>0.65</c:v>
                      </c:pt>
                      <c:pt idx="13">
                        <c:v>0.7</c:v>
                      </c:pt>
                      <c:pt idx="14">
                        <c:v>0.6875</c:v>
                      </c:pt>
                      <c:pt idx="15">
                        <c:v>0.6875</c:v>
                      </c:pt>
                      <c:pt idx="16">
                        <c:v>0.66666666666666663</c:v>
                      </c:pt>
                      <c:pt idx="17">
                        <c:v>0.66666666666666663</c:v>
                      </c:pt>
                      <c:pt idx="18">
                        <c:v>1</c:v>
                      </c:pt>
                      <c:pt idx="19">
                        <c:v>0.9285714285714286</c:v>
                      </c:pt>
                      <c:pt idx="20">
                        <c:v>0.76923076923076927</c:v>
                      </c:pt>
                      <c:pt idx="21">
                        <c:v>1</c:v>
                      </c:pt>
                      <c:pt idx="22">
                        <c:v>0.58333333333333337</c:v>
                      </c:pt>
                      <c:pt idx="23">
                        <c:v>0.9</c:v>
                      </c:pt>
                      <c:pt idx="24">
                        <c:v>0.9</c:v>
                      </c:pt>
                      <c:pt idx="25">
                        <c:v>0.7</c:v>
                      </c:pt>
                      <c:pt idx="26">
                        <c:v>0.88888888888888884</c:v>
                      </c:pt>
                      <c:pt idx="27">
                        <c:v>0.5</c:v>
                      </c:pt>
                      <c:pt idx="28">
                        <c:v>0.625</c:v>
                      </c:pt>
                      <c:pt idx="29">
                        <c:v>0.875</c:v>
                      </c:pt>
                      <c:pt idx="30">
                        <c:v>0.8571428571428571</c:v>
                      </c:pt>
                      <c:pt idx="31">
                        <c:v>0.7142857142857143</c:v>
                      </c:pt>
                      <c:pt idx="32">
                        <c:v>0.5714285714285714</c:v>
                      </c:pt>
                      <c:pt idx="33">
                        <c:v>0.83333333333333337</c:v>
                      </c:pt>
                      <c:pt idx="34">
                        <c:v>0.83333333333333337</c:v>
                      </c:pt>
                      <c:pt idx="35">
                        <c:v>0.83333333333333337</c:v>
                      </c:pt>
                      <c:pt idx="36">
                        <c:v>0.83333333333333337</c:v>
                      </c:pt>
                      <c:pt idx="37">
                        <c:v>0.5</c:v>
                      </c:pt>
                      <c:pt idx="38">
                        <c:v>0.4</c:v>
                      </c:pt>
                      <c:pt idx="39">
                        <c:v>1</c:v>
                      </c:pt>
                      <c:pt idx="40">
                        <c:v>0.6</c:v>
                      </c:pt>
                      <c:pt idx="41">
                        <c:v>0.6</c:v>
                      </c:pt>
                      <c:pt idx="42">
                        <c:v>0.75</c:v>
                      </c:pt>
                      <c:pt idx="43">
                        <c:v>1</c:v>
                      </c:pt>
                      <c:pt idx="44">
                        <c:v>0.33333333333333331</c:v>
                      </c:pt>
                      <c:pt idx="45">
                        <c:v>0.33333333333333331</c:v>
                      </c:pt>
                      <c:pt idx="46">
                        <c:v>0.66666666666666663</c:v>
                      </c:pt>
                      <c:pt idx="47">
                        <c:v>1</c:v>
                      </c:pt>
                      <c:pt idx="48">
                        <c:v>1</c:v>
                      </c:pt>
                      <c:pt idx="49">
                        <c:v>0</c:v>
                      </c:pt>
                      <c:pt idx="50">
                        <c:v>1</c:v>
                      </c:pt>
                      <c:pt idx="51">
                        <c:v>0</c:v>
                      </c:pt>
                      <c:pt idx="52">
                        <c:v>1</c:v>
                      </c:pt>
                      <c:pt idx="53">
                        <c:v>1</c:v>
                      </c:pt>
                      <c:pt idx="54">
                        <c:v>0</c:v>
                      </c:pt>
                      <c:pt idx="55">
                        <c:v>1</c:v>
                      </c:pt>
                      <c:pt idx="56">
                        <c:v>1</c:v>
                      </c:pt>
                      <c:pt idx="57">
                        <c:v>1</c:v>
                      </c:pt>
                      <c:pt idx="58">
                        <c:v>0</c:v>
                      </c:pt>
                      <c:pt idx="59">
                        <c:v>0</c:v>
                      </c:pt>
                      <c:pt idx="60">
                        <c:v>1</c:v>
                      </c:pt>
                      <c:pt idx="61">
                        <c:v>1</c:v>
                      </c:pt>
                      <c:pt idx="62">
                        <c:v>1</c:v>
                      </c:pt>
                      <c:pt idx="63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CBDC-42AE-81D8-FF5FE68957BB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GRA'!$Q$5</c15:sqref>
                        </c15:formulaRef>
                      </c:ext>
                    </c:extLst>
                    <c:strCache>
                      <c:ptCount val="1"/>
                      <c:pt idx="0">
                        <c:v>O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it-IT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GRA'!$K$6:$K$31</c15:sqref>
                        </c15:formulaRef>
                      </c:ext>
                    </c:extLst>
                    <c:strCache>
                      <c:ptCount val="26"/>
                      <c:pt idx="0">
                        <c:v>VITTORIO EMANUELE II</c:v>
                      </c:pt>
                      <c:pt idx="1">
                        <c:v>GIUSEPPE GARIBALDI</c:v>
                      </c:pt>
                      <c:pt idx="2">
                        <c:v>FRANCO MARTELLI</c:v>
                      </c:pt>
                      <c:pt idx="3">
                        <c:v>GUGLIELMO MARCONI</c:v>
                      </c:pt>
                      <c:pt idx="4">
                        <c:v>GUGLIELMO OBERDAN</c:v>
                      </c:pt>
                      <c:pt idx="5">
                        <c:v>GIUSEPPE MAZZINI</c:v>
                      </c:pt>
                      <c:pt idx="6">
                        <c:v>FELICE CAVALLOTTI</c:v>
                      </c:pt>
                      <c:pt idx="7">
                        <c:v>VENTI SETTEMBRE</c:v>
                      </c:pt>
                      <c:pt idx="8">
                        <c:v>DANTE</c:v>
                      </c:pt>
                      <c:pt idx="9">
                        <c:v>RISORGIMENTO</c:v>
                      </c:pt>
                      <c:pt idx="10">
                        <c:v>CESARE BATTISTI</c:v>
                      </c:pt>
                      <c:pt idx="11">
                        <c:v>COSSETTI</c:v>
                      </c:pt>
                      <c:pt idx="12">
                        <c:v>NINO BIXIO</c:v>
                      </c:pt>
                      <c:pt idx="13">
                        <c:v>SAN GIOVANNI BOSCO</c:v>
                      </c:pt>
                      <c:pt idx="14">
                        <c:v>DUCA D` AOSTA</c:v>
                      </c:pt>
                      <c:pt idx="15">
                        <c:v>TRENTO</c:v>
                      </c:pt>
                      <c:pt idx="16">
                        <c:v>CELSO COSTANTINI</c:v>
                      </c:pt>
                      <c:pt idx="17">
                        <c:v>LUIGI DE PAOLI</c:v>
                      </c:pt>
                      <c:pt idx="18">
                        <c:v>DELLE ACQUE</c:v>
                      </c:pt>
                      <c:pt idx="19">
                        <c:v>DELLE MURA</c:v>
                      </c:pt>
                      <c:pt idx="20">
                        <c:v>SANTA CATERINA</c:v>
                      </c:pt>
                      <c:pt idx="21">
                        <c:v>BEATO ODORICO</c:v>
                      </c:pt>
                      <c:pt idx="22">
                        <c:v>ROVERETO</c:v>
                      </c:pt>
                      <c:pt idx="23">
                        <c:v>DEI DOMENICANI</c:v>
                      </c:pt>
                      <c:pt idx="24">
                        <c:v>DELLA MOTTA</c:v>
                      </c:pt>
                      <c:pt idx="25">
                        <c:v>TRIESTE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GRA'!$Q$6:$Q$31</c15:sqref>
                        </c15:formulaRef>
                      </c:ext>
                    </c:extLst>
                    <c:numCache>
                      <c:formatCode>General</c:formatCode>
                      <c:ptCount val="26"/>
                      <c:pt idx="0">
                        <c:v>124</c:v>
                      </c:pt>
                      <c:pt idx="1">
                        <c:v>72</c:v>
                      </c:pt>
                      <c:pt idx="2">
                        <c:v>46</c:v>
                      </c:pt>
                      <c:pt idx="3">
                        <c:v>40</c:v>
                      </c:pt>
                      <c:pt idx="4">
                        <c:v>34</c:v>
                      </c:pt>
                      <c:pt idx="5">
                        <c:v>31</c:v>
                      </c:pt>
                      <c:pt idx="6">
                        <c:v>27</c:v>
                      </c:pt>
                      <c:pt idx="7">
                        <c:v>29</c:v>
                      </c:pt>
                      <c:pt idx="8">
                        <c:v>24</c:v>
                      </c:pt>
                      <c:pt idx="9">
                        <c:v>15</c:v>
                      </c:pt>
                      <c:pt idx="10">
                        <c:v>17</c:v>
                      </c:pt>
                      <c:pt idx="11">
                        <c:v>18</c:v>
                      </c:pt>
                      <c:pt idx="12">
                        <c:v>18</c:v>
                      </c:pt>
                      <c:pt idx="13">
                        <c:v>15</c:v>
                      </c:pt>
                      <c:pt idx="14">
                        <c:v>12</c:v>
                      </c:pt>
                      <c:pt idx="15">
                        <c:v>12</c:v>
                      </c:pt>
                      <c:pt idx="16">
                        <c:v>10</c:v>
                      </c:pt>
                      <c:pt idx="17">
                        <c:v>12</c:v>
                      </c:pt>
                      <c:pt idx="18">
                        <c:v>13</c:v>
                      </c:pt>
                      <c:pt idx="19">
                        <c:v>11</c:v>
                      </c:pt>
                      <c:pt idx="20">
                        <c:v>10</c:v>
                      </c:pt>
                      <c:pt idx="21">
                        <c:v>10</c:v>
                      </c:pt>
                      <c:pt idx="22">
                        <c:v>5</c:v>
                      </c:pt>
                      <c:pt idx="23">
                        <c:v>9</c:v>
                      </c:pt>
                      <c:pt idx="24">
                        <c:v>8</c:v>
                      </c:pt>
                      <c:pt idx="25">
                        <c:v>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CBDC-42AE-81D8-FF5FE68957BB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GRA'!$R$5</c15:sqref>
                        </c15:formulaRef>
                      </c:ext>
                    </c:extLst>
                    <c:strCache>
                      <c:ptCount val="1"/>
                      <c:pt idx="0">
                        <c:v>S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it-IT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GRA'!$K$6:$K$31</c15:sqref>
                        </c15:formulaRef>
                      </c:ext>
                    </c:extLst>
                    <c:strCache>
                      <c:ptCount val="26"/>
                      <c:pt idx="0">
                        <c:v>VITTORIO EMANUELE II</c:v>
                      </c:pt>
                      <c:pt idx="1">
                        <c:v>GIUSEPPE GARIBALDI</c:v>
                      </c:pt>
                      <c:pt idx="2">
                        <c:v>FRANCO MARTELLI</c:v>
                      </c:pt>
                      <c:pt idx="3">
                        <c:v>GUGLIELMO MARCONI</c:v>
                      </c:pt>
                      <c:pt idx="4">
                        <c:v>GUGLIELMO OBERDAN</c:v>
                      </c:pt>
                      <c:pt idx="5">
                        <c:v>GIUSEPPE MAZZINI</c:v>
                      </c:pt>
                      <c:pt idx="6">
                        <c:v>FELICE CAVALLOTTI</c:v>
                      </c:pt>
                      <c:pt idx="7">
                        <c:v>VENTI SETTEMBRE</c:v>
                      </c:pt>
                      <c:pt idx="8">
                        <c:v>DANTE</c:v>
                      </c:pt>
                      <c:pt idx="9">
                        <c:v>RISORGIMENTO</c:v>
                      </c:pt>
                      <c:pt idx="10">
                        <c:v>CESARE BATTISTI</c:v>
                      </c:pt>
                      <c:pt idx="11">
                        <c:v>COSSETTI</c:v>
                      </c:pt>
                      <c:pt idx="12">
                        <c:v>NINO BIXIO</c:v>
                      </c:pt>
                      <c:pt idx="13">
                        <c:v>SAN GIOVANNI BOSCO</c:v>
                      </c:pt>
                      <c:pt idx="14">
                        <c:v>DUCA D` AOSTA</c:v>
                      </c:pt>
                      <c:pt idx="15">
                        <c:v>TRENTO</c:v>
                      </c:pt>
                      <c:pt idx="16">
                        <c:v>CELSO COSTANTINI</c:v>
                      </c:pt>
                      <c:pt idx="17">
                        <c:v>LUIGI DE PAOLI</c:v>
                      </c:pt>
                      <c:pt idx="18">
                        <c:v>DELLE ACQUE</c:v>
                      </c:pt>
                      <c:pt idx="19">
                        <c:v>DELLE MURA</c:v>
                      </c:pt>
                      <c:pt idx="20">
                        <c:v>SANTA CATERINA</c:v>
                      </c:pt>
                      <c:pt idx="21">
                        <c:v>BEATO ODORICO</c:v>
                      </c:pt>
                      <c:pt idx="22">
                        <c:v>ROVERETO</c:v>
                      </c:pt>
                      <c:pt idx="23">
                        <c:v>DEI DOMENICANI</c:v>
                      </c:pt>
                      <c:pt idx="24">
                        <c:v>DELLA MOTTA</c:v>
                      </c:pt>
                      <c:pt idx="25">
                        <c:v>TRIESTE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GRA'!$R$6:$R$71</c15:sqref>
                        </c15:formulaRef>
                      </c:ext>
                    </c:extLst>
                    <c:numCache>
                      <c:formatCode>General</c:formatCode>
                      <c:ptCount val="66"/>
                      <c:pt idx="0">
                        <c:v>15</c:v>
                      </c:pt>
                      <c:pt idx="1">
                        <c:v>17</c:v>
                      </c:pt>
                      <c:pt idx="2">
                        <c:v>7</c:v>
                      </c:pt>
                      <c:pt idx="3">
                        <c:v>13</c:v>
                      </c:pt>
                      <c:pt idx="4">
                        <c:v>6</c:v>
                      </c:pt>
                      <c:pt idx="5">
                        <c:v>6</c:v>
                      </c:pt>
                      <c:pt idx="6">
                        <c:v>3</c:v>
                      </c:pt>
                      <c:pt idx="7">
                        <c:v>1</c:v>
                      </c:pt>
                      <c:pt idx="8">
                        <c:v>5</c:v>
                      </c:pt>
                      <c:pt idx="9">
                        <c:v>8</c:v>
                      </c:pt>
                      <c:pt idx="10">
                        <c:v>5</c:v>
                      </c:pt>
                      <c:pt idx="11">
                        <c:v>3</c:v>
                      </c:pt>
                      <c:pt idx="12">
                        <c:v>2</c:v>
                      </c:pt>
                      <c:pt idx="13">
                        <c:v>5</c:v>
                      </c:pt>
                      <c:pt idx="14">
                        <c:v>4</c:v>
                      </c:pt>
                      <c:pt idx="15">
                        <c:v>4</c:v>
                      </c:pt>
                      <c:pt idx="16">
                        <c:v>5</c:v>
                      </c:pt>
                      <c:pt idx="17">
                        <c:v>3</c:v>
                      </c:pt>
                      <c:pt idx="18">
                        <c:v>1</c:v>
                      </c:pt>
                      <c:pt idx="19">
                        <c:v>3</c:v>
                      </c:pt>
                      <c:pt idx="20">
                        <c:v>3</c:v>
                      </c:pt>
                      <c:pt idx="21">
                        <c:v>2</c:v>
                      </c:pt>
                      <c:pt idx="22">
                        <c:v>7</c:v>
                      </c:pt>
                      <c:pt idx="23">
                        <c:v>1</c:v>
                      </c:pt>
                      <c:pt idx="24">
                        <c:v>2</c:v>
                      </c:pt>
                      <c:pt idx="25">
                        <c:v>3</c:v>
                      </c:pt>
                      <c:pt idx="26">
                        <c:v>0</c:v>
                      </c:pt>
                      <c:pt idx="27">
                        <c:v>4</c:v>
                      </c:pt>
                      <c:pt idx="28">
                        <c:v>1</c:v>
                      </c:pt>
                      <c:pt idx="29">
                        <c:v>3</c:v>
                      </c:pt>
                      <c:pt idx="30">
                        <c:v>1</c:v>
                      </c:pt>
                      <c:pt idx="31">
                        <c:v>1</c:v>
                      </c:pt>
                      <c:pt idx="32">
                        <c:v>0</c:v>
                      </c:pt>
                      <c:pt idx="33">
                        <c:v>1</c:v>
                      </c:pt>
                      <c:pt idx="34">
                        <c:v>0</c:v>
                      </c:pt>
                      <c:pt idx="35">
                        <c:v>2</c:v>
                      </c:pt>
                      <c:pt idx="36">
                        <c:v>0</c:v>
                      </c:pt>
                      <c:pt idx="37">
                        <c:v>4</c:v>
                      </c:pt>
                      <c:pt idx="38">
                        <c:v>4</c:v>
                      </c:pt>
                      <c:pt idx="39">
                        <c:v>0</c:v>
                      </c:pt>
                      <c:pt idx="40">
                        <c:v>2</c:v>
                      </c:pt>
                      <c:pt idx="41">
                        <c:v>1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0</c:v>
                      </c:pt>
                      <c:pt idx="45">
                        <c:v>1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2</c:v>
                      </c:pt>
                      <c:pt idx="50">
                        <c:v>0</c:v>
                      </c:pt>
                      <c:pt idx="51">
                        <c:v>1</c:v>
                      </c:pt>
                      <c:pt idx="52">
                        <c:v>0</c:v>
                      </c:pt>
                      <c:pt idx="53">
                        <c:v>0</c:v>
                      </c:pt>
                      <c:pt idx="54">
                        <c:v>0</c:v>
                      </c:pt>
                      <c:pt idx="55">
                        <c:v>0</c:v>
                      </c:pt>
                      <c:pt idx="56">
                        <c:v>1</c:v>
                      </c:pt>
                      <c:pt idx="57">
                        <c:v>0</c:v>
                      </c:pt>
                      <c:pt idx="58">
                        <c:v>0</c:v>
                      </c:pt>
                      <c:pt idx="59">
                        <c:v>1</c:v>
                      </c:pt>
                      <c:pt idx="60">
                        <c:v>0</c:v>
                      </c:pt>
                      <c:pt idx="61">
                        <c:v>0</c:v>
                      </c:pt>
                      <c:pt idx="62">
                        <c:v>0</c:v>
                      </c:pt>
                      <c:pt idx="63">
                        <c:v>0</c:v>
                      </c:pt>
                      <c:pt idx="64">
                        <c:v>164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CBDC-42AE-81D8-FF5FE68957BB}"/>
                  </c:ext>
                </c:extLst>
              </c15:ser>
            </c15:filteredBarSeries>
            <c15:filteredBar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GRA'!$T$5</c15:sqref>
                        </c15:formulaRef>
                      </c:ext>
                    </c:extLst>
                    <c:strCache>
                      <c:ptCount val="1"/>
                      <c:pt idx="0">
                        <c:v>tasso occupazione 
ottobre 2023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55"/>
                    <c:layout>
                      <c:manualLayout>
                        <c:x val="4.7675804529202599E-3"/>
                        <c:y val="1.2307692307692308E-2"/>
                      </c:manualLayout>
                    </c:layout>
                    <c:dLblPos val="outEnd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8-CBDC-42AE-81D8-FF5FE68957BB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it-IT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GRA'!$K$6:$K$31</c15:sqref>
                        </c15:formulaRef>
                      </c:ext>
                    </c:extLst>
                    <c:strCache>
                      <c:ptCount val="26"/>
                      <c:pt idx="0">
                        <c:v>VITTORIO EMANUELE II</c:v>
                      </c:pt>
                      <c:pt idx="1">
                        <c:v>GIUSEPPE GARIBALDI</c:v>
                      </c:pt>
                      <c:pt idx="2">
                        <c:v>FRANCO MARTELLI</c:v>
                      </c:pt>
                      <c:pt idx="3">
                        <c:v>GUGLIELMO MARCONI</c:v>
                      </c:pt>
                      <c:pt idx="4">
                        <c:v>GUGLIELMO OBERDAN</c:v>
                      </c:pt>
                      <c:pt idx="5">
                        <c:v>GIUSEPPE MAZZINI</c:v>
                      </c:pt>
                      <c:pt idx="6">
                        <c:v>FELICE CAVALLOTTI</c:v>
                      </c:pt>
                      <c:pt idx="7">
                        <c:v>VENTI SETTEMBRE</c:v>
                      </c:pt>
                      <c:pt idx="8">
                        <c:v>DANTE</c:v>
                      </c:pt>
                      <c:pt idx="9">
                        <c:v>RISORGIMENTO</c:v>
                      </c:pt>
                      <c:pt idx="10">
                        <c:v>CESARE BATTISTI</c:v>
                      </c:pt>
                      <c:pt idx="11">
                        <c:v>COSSETTI</c:v>
                      </c:pt>
                      <c:pt idx="12">
                        <c:v>NINO BIXIO</c:v>
                      </c:pt>
                      <c:pt idx="13">
                        <c:v>SAN GIOVANNI BOSCO</c:v>
                      </c:pt>
                      <c:pt idx="14">
                        <c:v>DUCA D` AOSTA</c:v>
                      </c:pt>
                      <c:pt idx="15">
                        <c:v>TRENTO</c:v>
                      </c:pt>
                      <c:pt idx="16">
                        <c:v>CELSO COSTANTINI</c:v>
                      </c:pt>
                      <c:pt idx="17">
                        <c:v>LUIGI DE PAOLI</c:v>
                      </c:pt>
                      <c:pt idx="18">
                        <c:v>DELLE ACQUE</c:v>
                      </c:pt>
                      <c:pt idx="19">
                        <c:v>DELLE MURA</c:v>
                      </c:pt>
                      <c:pt idx="20">
                        <c:v>SANTA CATERINA</c:v>
                      </c:pt>
                      <c:pt idx="21">
                        <c:v>BEATO ODORICO</c:v>
                      </c:pt>
                      <c:pt idx="22">
                        <c:v>ROVERETO</c:v>
                      </c:pt>
                      <c:pt idx="23">
                        <c:v>DEI DOMENICANI</c:v>
                      </c:pt>
                      <c:pt idx="24">
                        <c:v>DELLA MOTTA</c:v>
                      </c:pt>
                      <c:pt idx="25">
                        <c:v>TRIESTE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GRA'!$T$6:$T$71</c15:sqref>
                        </c15:formulaRef>
                      </c:ext>
                    </c:extLst>
                    <c:numCache>
                      <c:formatCode>0%</c:formatCode>
                      <c:ptCount val="66"/>
                      <c:pt idx="0">
                        <c:v>0.8920863309352518</c:v>
                      </c:pt>
                      <c:pt idx="1">
                        <c:v>0.8089887640449438</c:v>
                      </c:pt>
                      <c:pt idx="2">
                        <c:v>0.86792452830188682</c:v>
                      </c:pt>
                      <c:pt idx="3">
                        <c:v>0.75471698113207553</c:v>
                      </c:pt>
                      <c:pt idx="4">
                        <c:v>0.85</c:v>
                      </c:pt>
                      <c:pt idx="5">
                        <c:v>0.83783783783783783</c:v>
                      </c:pt>
                      <c:pt idx="6">
                        <c:v>0.9</c:v>
                      </c:pt>
                      <c:pt idx="7">
                        <c:v>0.96666666666666667</c:v>
                      </c:pt>
                      <c:pt idx="8">
                        <c:v>0.82758620689655171</c:v>
                      </c:pt>
                      <c:pt idx="9">
                        <c:v>0.65217391304347827</c:v>
                      </c:pt>
                      <c:pt idx="10">
                        <c:v>0.77272727272727271</c:v>
                      </c:pt>
                      <c:pt idx="11">
                        <c:v>0.8571428571428571</c:v>
                      </c:pt>
                      <c:pt idx="12">
                        <c:v>0.9</c:v>
                      </c:pt>
                      <c:pt idx="13">
                        <c:v>0.75</c:v>
                      </c:pt>
                      <c:pt idx="14">
                        <c:v>0.75</c:v>
                      </c:pt>
                      <c:pt idx="15">
                        <c:v>0.75</c:v>
                      </c:pt>
                      <c:pt idx="16">
                        <c:v>0.66666666666666663</c:v>
                      </c:pt>
                      <c:pt idx="17">
                        <c:v>0.8</c:v>
                      </c:pt>
                      <c:pt idx="18">
                        <c:v>0.9285714285714286</c:v>
                      </c:pt>
                      <c:pt idx="19">
                        <c:v>0.7857142857142857</c:v>
                      </c:pt>
                      <c:pt idx="20">
                        <c:v>0.76923076923076927</c:v>
                      </c:pt>
                      <c:pt idx="21">
                        <c:v>0.83333333333333337</c:v>
                      </c:pt>
                      <c:pt idx="22">
                        <c:v>0.41666666666666669</c:v>
                      </c:pt>
                      <c:pt idx="23">
                        <c:v>0.9</c:v>
                      </c:pt>
                      <c:pt idx="24">
                        <c:v>0.8</c:v>
                      </c:pt>
                      <c:pt idx="25">
                        <c:v>0.7</c:v>
                      </c:pt>
                      <c:pt idx="26">
                        <c:v>1</c:v>
                      </c:pt>
                      <c:pt idx="27">
                        <c:v>0.5</c:v>
                      </c:pt>
                      <c:pt idx="28">
                        <c:v>0.875</c:v>
                      </c:pt>
                      <c:pt idx="29">
                        <c:v>0.625</c:v>
                      </c:pt>
                      <c:pt idx="30">
                        <c:v>0.8571428571428571</c:v>
                      </c:pt>
                      <c:pt idx="31">
                        <c:v>0.8571428571428571</c:v>
                      </c:pt>
                      <c:pt idx="32">
                        <c:v>1</c:v>
                      </c:pt>
                      <c:pt idx="33">
                        <c:v>0.83333333333333337</c:v>
                      </c:pt>
                      <c:pt idx="34">
                        <c:v>1</c:v>
                      </c:pt>
                      <c:pt idx="35">
                        <c:v>0.66666666666666663</c:v>
                      </c:pt>
                      <c:pt idx="36">
                        <c:v>1</c:v>
                      </c:pt>
                      <c:pt idx="37">
                        <c:v>0.33333333333333331</c:v>
                      </c:pt>
                      <c:pt idx="38">
                        <c:v>0.2</c:v>
                      </c:pt>
                      <c:pt idx="39">
                        <c:v>1</c:v>
                      </c:pt>
                      <c:pt idx="40">
                        <c:v>0.6</c:v>
                      </c:pt>
                      <c:pt idx="41">
                        <c:v>0.8</c:v>
                      </c:pt>
                      <c:pt idx="42">
                        <c:v>1</c:v>
                      </c:pt>
                      <c:pt idx="43">
                        <c:v>1</c:v>
                      </c:pt>
                      <c:pt idx="44">
                        <c:v>1</c:v>
                      </c:pt>
                      <c:pt idx="45">
                        <c:v>0.66666666666666663</c:v>
                      </c:pt>
                      <c:pt idx="46">
                        <c:v>1</c:v>
                      </c:pt>
                      <c:pt idx="47">
                        <c:v>1</c:v>
                      </c:pt>
                      <c:pt idx="48">
                        <c:v>1</c:v>
                      </c:pt>
                      <c:pt idx="49">
                        <c:v>0</c:v>
                      </c:pt>
                      <c:pt idx="50">
                        <c:v>1</c:v>
                      </c:pt>
                      <c:pt idx="51">
                        <c:v>0.5</c:v>
                      </c:pt>
                      <c:pt idx="52">
                        <c:v>1</c:v>
                      </c:pt>
                      <c:pt idx="53">
                        <c:v>1</c:v>
                      </c:pt>
                      <c:pt idx="54">
                        <c:v>1</c:v>
                      </c:pt>
                      <c:pt idx="55">
                        <c:v>1</c:v>
                      </c:pt>
                      <c:pt idx="56">
                        <c:v>0</c:v>
                      </c:pt>
                      <c:pt idx="57">
                        <c:v>1</c:v>
                      </c:pt>
                      <c:pt idx="58">
                        <c:v>1</c:v>
                      </c:pt>
                      <c:pt idx="59">
                        <c:v>0</c:v>
                      </c:pt>
                      <c:pt idx="60">
                        <c:v>1</c:v>
                      </c:pt>
                      <c:pt idx="61">
                        <c:v>1</c:v>
                      </c:pt>
                      <c:pt idx="62">
                        <c:v>1</c:v>
                      </c:pt>
                      <c:pt idx="63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CBDC-42AE-81D8-FF5FE68957BB}"/>
                  </c:ext>
                </c:extLst>
              </c15:ser>
            </c15:filteredBarSeries>
          </c:ext>
        </c:extLst>
      </c:barChart>
      <c:catAx>
        <c:axId val="328664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28668584"/>
        <c:crosses val="autoZero"/>
        <c:auto val="1"/>
        <c:lblAlgn val="ctr"/>
        <c:lblOffset val="100"/>
        <c:noMultiLvlLbl val="0"/>
      </c:catAx>
      <c:valAx>
        <c:axId val="328668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28664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716658533261236E-2"/>
          <c:y val="0.10286186931348223"/>
          <c:w val="0.91171606061805088"/>
          <c:h val="0.41353523117302643"/>
        </c:manualLayout>
      </c:layout>
      <c:barChart>
        <c:barDir val="col"/>
        <c:grouping val="clustered"/>
        <c:varyColors val="0"/>
        <c:ser>
          <c:idx val="3"/>
          <c:order val="3"/>
          <c:tx>
            <c:strRef>
              <c:f>'PIVOT su 3_DATI e GRA'!$O$5</c:f>
              <c:strCache>
                <c:ptCount val="1"/>
                <c:pt idx="0">
                  <c:v>feb-19</c:v>
                </c:pt>
              </c:strCache>
              <c:extLst xmlns:c15="http://schemas.microsoft.com/office/drawing/2012/chart"/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'PIVOT su 3_DATI e GRA'!$K$6:$K$31</c:f>
              <c:strCache>
                <c:ptCount val="26"/>
                <c:pt idx="0">
                  <c:v>VITTORIO EMANUELE II</c:v>
                </c:pt>
                <c:pt idx="1">
                  <c:v>GIUSEPPE GARIBALDI</c:v>
                </c:pt>
                <c:pt idx="2">
                  <c:v>FRANCO MARTELLI</c:v>
                </c:pt>
                <c:pt idx="3">
                  <c:v>GUGLIELMO MARCONI</c:v>
                </c:pt>
                <c:pt idx="4">
                  <c:v>GUGLIELMO OBERDAN</c:v>
                </c:pt>
                <c:pt idx="5">
                  <c:v>GIUSEPPE MAZZINI</c:v>
                </c:pt>
                <c:pt idx="6">
                  <c:v>FELICE CAVALLOTTI</c:v>
                </c:pt>
                <c:pt idx="7">
                  <c:v>VENTI SETTEMBRE</c:v>
                </c:pt>
                <c:pt idx="8">
                  <c:v>DANTE</c:v>
                </c:pt>
                <c:pt idx="9">
                  <c:v>RISORGIMENTO</c:v>
                </c:pt>
                <c:pt idx="10">
                  <c:v>CESARE BATTISTI</c:v>
                </c:pt>
                <c:pt idx="11">
                  <c:v>COSSETTI</c:v>
                </c:pt>
                <c:pt idx="12">
                  <c:v>NINO BIXIO</c:v>
                </c:pt>
                <c:pt idx="13">
                  <c:v>SAN GIOVANNI BOSCO</c:v>
                </c:pt>
                <c:pt idx="14">
                  <c:v>DUCA D` AOSTA</c:v>
                </c:pt>
                <c:pt idx="15">
                  <c:v>TRENTO</c:v>
                </c:pt>
                <c:pt idx="16">
                  <c:v>CELSO COSTANTINI</c:v>
                </c:pt>
                <c:pt idx="17">
                  <c:v>LUIGI DE PAOLI</c:v>
                </c:pt>
                <c:pt idx="18">
                  <c:v>DELLE ACQUE</c:v>
                </c:pt>
                <c:pt idx="19">
                  <c:v>DELLE MURA</c:v>
                </c:pt>
                <c:pt idx="20">
                  <c:v>SANTA CATERINA</c:v>
                </c:pt>
                <c:pt idx="21">
                  <c:v>BEATO ODORICO</c:v>
                </c:pt>
                <c:pt idx="22">
                  <c:v>ROVERETO</c:v>
                </c:pt>
                <c:pt idx="23">
                  <c:v>DEI DOMENICANI</c:v>
                </c:pt>
                <c:pt idx="24">
                  <c:v>DELLA MOTTA</c:v>
                </c:pt>
                <c:pt idx="25">
                  <c:v>TRIESTE</c:v>
                </c:pt>
              </c:strCache>
              <c:extLst xmlns:c15="http://schemas.microsoft.com/office/drawing/2012/chart"/>
            </c:strRef>
          </c:cat>
          <c:val>
            <c:numRef>
              <c:f>'PIVOT su 3_DATI e GRA'!$P$6:$P$31</c:f>
              <c:numCache>
                <c:formatCode>0%</c:formatCode>
                <c:ptCount val="26"/>
                <c:pt idx="0">
                  <c:v>0.92805755395683454</c:v>
                </c:pt>
                <c:pt idx="1">
                  <c:v>0.8764044943820225</c:v>
                </c:pt>
                <c:pt idx="2">
                  <c:v>0.77358490566037741</c:v>
                </c:pt>
                <c:pt idx="3">
                  <c:v>0.64150943396226412</c:v>
                </c:pt>
                <c:pt idx="4">
                  <c:v>0.82499999999999996</c:v>
                </c:pt>
                <c:pt idx="5">
                  <c:v>0.89189189189189189</c:v>
                </c:pt>
                <c:pt idx="6">
                  <c:v>0.56666666666666665</c:v>
                </c:pt>
                <c:pt idx="7">
                  <c:v>0.9</c:v>
                </c:pt>
                <c:pt idx="8">
                  <c:v>0.72413793103448276</c:v>
                </c:pt>
                <c:pt idx="9">
                  <c:v>0.56521739130434778</c:v>
                </c:pt>
                <c:pt idx="10">
                  <c:v>0.95454545454545459</c:v>
                </c:pt>
                <c:pt idx="11">
                  <c:v>0.52380952380952384</c:v>
                </c:pt>
                <c:pt idx="12">
                  <c:v>0.65</c:v>
                </c:pt>
                <c:pt idx="13">
                  <c:v>0.7</c:v>
                </c:pt>
                <c:pt idx="14">
                  <c:v>0.6875</c:v>
                </c:pt>
                <c:pt idx="15">
                  <c:v>0.6875</c:v>
                </c:pt>
                <c:pt idx="16">
                  <c:v>0.66666666666666663</c:v>
                </c:pt>
                <c:pt idx="17">
                  <c:v>0.66666666666666663</c:v>
                </c:pt>
                <c:pt idx="18">
                  <c:v>1</c:v>
                </c:pt>
                <c:pt idx="19">
                  <c:v>0.9285714285714286</c:v>
                </c:pt>
                <c:pt idx="20">
                  <c:v>0.76923076923076927</c:v>
                </c:pt>
                <c:pt idx="21">
                  <c:v>1</c:v>
                </c:pt>
                <c:pt idx="22">
                  <c:v>0.58333333333333337</c:v>
                </c:pt>
                <c:pt idx="23">
                  <c:v>0.9</c:v>
                </c:pt>
                <c:pt idx="24">
                  <c:v>0.9</c:v>
                </c:pt>
                <c:pt idx="25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7F-4DAB-9133-5A08AE6616C6}"/>
            </c:ext>
          </c:extLst>
        </c:ser>
        <c:ser>
          <c:idx val="7"/>
          <c:order val="7"/>
          <c:tx>
            <c:strRef>
              <c:f>'PIVOT su 3_DATI e GRA'!$S$5</c:f>
              <c:strCache>
                <c:ptCount val="1"/>
                <c:pt idx="0">
                  <c:v>ott-23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'PIVOT su 3_DATI e GRA'!$K$6:$K$31</c:f>
              <c:strCache>
                <c:ptCount val="26"/>
                <c:pt idx="0">
                  <c:v>VITTORIO EMANUELE II</c:v>
                </c:pt>
                <c:pt idx="1">
                  <c:v>GIUSEPPE GARIBALDI</c:v>
                </c:pt>
                <c:pt idx="2">
                  <c:v>FRANCO MARTELLI</c:v>
                </c:pt>
                <c:pt idx="3">
                  <c:v>GUGLIELMO MARCONI</c:v>
                </c:pt>
                <c:pt idx="4">
                  <c:v>GUGLIELMO OBERDAN</c:v>
                </c:pt>
                <c:pt idx="5">
                  <c:v>GIUSEPPE MAZZINI</c:v>
                </c:pt>
                <c:pt idx="6">
                  <c:v>FELICE CAVALLOTTI</c:v>
                </c:pt>
                <c:pt idx="7">
                  <c:v>VENTI SETTEMBRE</c:v>
                </c:pt>
                <c:pt idx="8">
                  <c:v>DANTE</c:v>
                </c:pt>
                <c:pt idx="9">
                  <c:v>RISORGIMENTO</c:v>
                </c:pt>
                <c:pt idx="10">
                  <c:v>CESARE BATTISTI</c:v>
                </c:pt>
                <c:pt idx="11">
                  <c:v>COSSETTI</c:v>
                </c:pt>
                <c:pt idx="12">
                  <c:v>NINO BIXIO</c:v>
                </c:pt>
                <c:pt idx="13">
                  <c:v>SAN GIOVANNI BOSCO</c:v>
                </c:pt>
                <c:pt idx="14">
                  <c:v>DUCA D` AOSTA</c:v>
                </c:pt>
                <c:pt idx="15">
                  <c:v>TRENTO</c:v>
                </c:pt>
                <c:pt idx="16">
                  <c:v>CELSO COSTANTINI</c:v>
                </c:pt>
                <c:pt idx="17">
                  <c:v>LUIGI DE PAOLI</c:v>
                </c:pt>
                <c:pt idx="18">
                  <c:v>DELLE ACQUE</c:v>
                </c:pt>
                <c:pt idx="19">
                  <c:v>DELLE MURA</c:v>
                </c:pt>
                <c:pt idx="20">
                  <c:v>SANTA CATERINA</c:v>
                </c:pt>
                <c:pt idx="21">
                  <c:v>BEATO ODORICO</c:v>
                </c:pt>
                <c:pt idx="22">
                  <c:v>ROVERETO</c:v>
                </c:pt>
                <c:pt idx="23">
                  <c:v>DEI DOMENICANI</c:v>
                </c:pt>
                <c:pt idx="24">
                  <c:v>DELLA MOTTA</c:v>
                </c:pt>
                <c:pt idx="25">
                  <c:v>TRIESTE</c:v>
                </c:pt>
              </c:strCache>
            </c:strRef>
          </c:cat>
          <c:val>
            <c:numRef>
              <c:f>'PIVOT su 3_DATI e GRA'!$T$6:$T$31</c:f>
              <c:numCache>
                <c:formatCode>0%</c:formatCode>
                <c:ptCount val="26"/>
                <c:pt idx="0">
                  <c:v>0.8920863309352518</c:v>
                </c:pt>
                <c:pt idx="1">
                  <c:v>0.8089887640449438</c:v>
                </c:pt>
                <c:pt idx="2">
                  <c:v>0.86792452830188682</c:v>
                </c:pt>
                <c:pt idx="3">
                  <c:v>0.75471698113207553</c:v>
                </c:pt>
                <c:pt idx="4">
                  <c:v>0.85</c:v>
                </c:pt>
                <c:pt idx="5">
                  <c:v>0.83783783783783783</c:v>
                </c:pt>
                <c:pt idx="6">
                  <c:v>0.9</c:v>
                </c:pt>
                <c:pt idx="7">
                  <c:v>0.96666666666666667</c:v>
                </c:pt>
                <c:pt idx="8">
                  <c:v>0.82758620689655171</c:v>
                </c:pt>
                <c:pt idx="9">
                  <c:v>0.65217391304347827</c:v>
                </c:pt>
                <c:pt idx="10">
                  <c:v>0.77272727272727271</c:v>
                </c:pt>
                <c:pt idx="11">
                  <c:v>0.8571428571428571</c:v>
                </c:pt>
                <c:pt idx="12">
                  <c:v>0.9</c:v>
                </c:pt>
                <c:pt idx="13">
                  <c:v>0.75</c:v>
                </c:pt>
                <c:pt idx="14">
                  <c:v>0.75</c:v>
                </c:pt>
                <c:pt idx="15">
                  <c:v>0.75</c:v>
                </c:pt>
                <c:pt idx="16">
                  <c:v>0.66666666666666663</c:v>
                </c:pt>
                <c:pt idx="17">
                  <c:v>0.8</c:v>
                </c:pt>
                <c:pt idx="18">
                  <c:v>0.9285714285714286</c:v>
                </c:pt>
                <c:pt idx="19">
                  <c:v>0.7857142857142857</c:v>
                </c:pt>
                <c:pt idx="20">
                  <c:v>0.76923076923076927</c:v>
                </c:pt>
                <c:pt idx="21">
                  <c:v>0.83333333333333337</c:v>
                </c:pt>
                <c:pt idx="22">
                  <c:v>0.41666666666666669</c:v>
                </c:pt>
                <c:pt idx="23">
                  <c:v>0.9</c:v>
                </c:pt>
                <c:pt idx="24">
                  <c:v>0.8</c:v>
                </c:pt>
                <c:pt idx="25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7F-4DAB-9133-5A08AE6616C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93"/>
        <c:overlap val="-28"/>
        <c:axId val="328664264"/>
        <c:axId val="32866858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'PIVOT su 3_DATI e GRA'!$L$5</c15:sqref>
                        </c15:formulaRef>
                      </c:ext>
                    </c:extLst>
                    <c:strCache>
                      <c:ptCount val="1"/>
                      <c:pt idx="0">
                        <c:v>O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it-IT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'PIVOT su 3_DATI e GRA'!$K$6:$K$31</c15:sqref>
                        </c15:formulaRef>
                      </c:ext>
                    </c:extLst>
                    <c:strCache>
                      <c:ptCount val="26"/>
                      <c:pt idx="0">
                        <c:v>VITTORIO EMANUELE II</c:v>
                      </c:pt>
                      <c:pt idx="1">
                        <c:v>GIUSEPPE GARIBALDI</c:v>
                      </c:pt>
                      <c:pt idx="2">
                        <c:v>FRANCO MARTELLI</c:v>
                      </c:pt>
                      <c:pt idx="3">
                        <c:v>GUGLIELMO MARCONI</c:v>
                      </c:pt>
                      <c:pt idx="4">
                        <c:v>GUGLIELMO OBERDAN</c:v>
                      </c:pt>
                      <c:pt idx="5">
                        <c:v>GIUSEPPE MAZZINI</c:v>
                      </c:pt>
                      <c:pt idx="6">
                        <c:v>FELICE CAVALLOTTI</c:v>
                      </c:pt>
                      <c:pt idx="7">
                        <c:v>VENTI SETTEMBRE</c:v>
                      </c:pt>
                      <c:pt idx="8">
                        <c:v>DANTE</c:v>
                      </c:pt>
                      <c:pt idx="9">
                        <c:v>RISORGIMENTO</c:v>
                      </c:pt>
                      <c:pt idx="10">
                        <c:v>CESARE BATTISTI</c:v>
                      </c:pt>
                      <c:pt idx="11">
                        <c:v>COSSETTI</c:v>
                      </c:pt>
                      <c:pt idx="12">
                        <c:v>NINO BIXIO</c:v>
                      </c:pt>
                      <c:pt idx="13">
                        <c:v>SAN GIOVANNI BOSCO</c:v>
                      </c:pt>
                      <c:pt idx="14">
                        <c:v>DUCA D` AOSTA</c:v>
                      </c:pt>
                      <c:pt idx="15">
                        <c:v>TRENTO</c:v>
                      </c:pt>
                      <c:pt idx="16">
                        <c:v>CELSO COSTANTINI</c:v>
                      </c:pt>
                      <c:pt idx="17">
                        <c:v>LUIGI DE PAOLI</c:v>
                      </c:pt>
                      <c:pt idx="18">
                        <c:v>DELLE ACQUE</c:v>
                      </c:pt>
                      <c:pt idx="19">
                        <c:v>DELLE MURA</c:v>
                      </c:pt>
                      <c:pt idx="20">
                        <c:v>SANTA CATERINA</c:v>
                      </c:pt>
                      <c:pt idx="21">
                        <c:v>BEATO ODORICO</c:v>
                      </c:pt>
                      <c:pt idx="22">
                        <c:v>ROVERETO</c:v>
                      </c:pt>
                      <c:pt idx="23">
                        <c:v>DEI DOMENICANI</c:v>
                      </c:pt>
                      <c:pt idx="24">
                        <c:v>DELLA MOTTA</c:v>
                      </c:pt>
                      <c:pt idx="25">
                        <c:v>TRIESTE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'PIVOT su 3_DATI e GRA'!$L$6:$L$71</c15:sqref>
                        </c15:formulaRef>
                      </c:ext>
                    </c:extLst>
                    <c:numCache>
                      <c:formatCode>General</c:formatCode>
                      <c:ptCount val="66"/>
                      <c:pt idx="0">
                        <c:v>129</c:v>
                      </c:pt>
                      <c:pt idx="1">
                        <c:v>78</c:v>
                      </c:pt>
                      <c:pt idx="2">
                        <c:v>41</c:v>
                      </c:pt>
                      <c:pt idx="3">
                        <c:v>34</c:v>
                      </c:pt>
                      <c:pt idx="4">
                        <c:v>33</c:v>
                      </c:pt>
                      <c:pt idx="5">
                        <c:v>33</c:v>
                      </c:pt>
                      <c:pt idx="6">
                        <c:v>17</c:v>
                      </c:pt>
                      <c:pt idx="7">
                        <c:v>27</c:v>
                      </c:pt>
                      <c:pt idx="8">
                        <c:v>21</c:v>
                      </c:pt>
                      <c:pt idx="9">
                        <c:v>13</c:v>
                      </c:pt>
                      <c:pt idx="10">
                        <c:v>21</c:v>
                      </c:pt>
                      <c:pt idx="11">
                        <c:v>11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11</c:v>
                      </c:pt>
                      <c:pt idx="15">
                        <c:v>11</c:v>
                      </c:pt>
                      <c:pt idx="16">
                        <c:v>10</c:v>
                      </c:pt>
                      <c:pt idx="17">
                        <c:v>10</c:v>
                      </c:pt>
                      <c:pt idx="18">
                        <c:v>14</c:v>
                      </c:pt>
                      <c:pt idx="19">
                        <c:v>13</c:v>
                      </c:pt>
                      <c:pt idx="20">
                        <c:v>10</c:v>
                      </c:pt>
                      <c:pt idx="21">
                        <c:v>12</c:v>
                      </c:pt>
                      <c:pt idx="22">
                        <c:v>7</c:v>
                      </c:pt>
                      <c:pt idx="23">
                        <c:v>9</c:v>
                      </c:pt>
                      <c:pt idx="24">
                        <c:v>9</c:v>
                      </c:pt>
                      <c:pt idx="25">
                        <c:v>7</c:v>
                      </c:pt>
                      <c:pt idx="26">
                        <c:v>8</c:v>
                      </c:pt>
                      <c:pt idx="27">
                        <c:v>4</c:v>
                      </c:pt>
                      <c:pt idx="28">
                        <c:v>5</c:v>
                      </c:pt>
                      <c:pt idx="29">
                        <c:v>7</c:v>
                      </c:pt>
                      <c:pt idx="30">
                        <c:v>6</c:v>
                      </c:pt>
                      <c:pt idx="31">
                        <c:v>5</c:v>
                      </c:pt>
                      <c:pt idx="32">
                        <c:v>4</c:v>
                      </c:pt>
                      <c:pt idx="33">
                        <c:v>5</c:v>
                      </c:pt>
                      <c:pt idx="34">
                        <c:v>5</c:v>
                      </c:pt>
                      <c:pt idx="35">
                        <c:v>5</c:v>
                      </c:pt>
                      <c:pt idx="36">
                        <c:v>5</c:v>
                      </c:pt>
                      <c:pt idx="37">
                        <c:v>3</c:v>
                      </c:pt>
                      <c:pt idx="38">
                        <c:v>2</c:v>
                      </c:pt>
                      <c:pt idx="39">
                        <c:v>5</c:v>
                      </c:pt>
                      <c:pt idx="40">
                        <c:v>3</c:v>
                      </c:pt>
                      <c:pt idx="41">
                        <c:v>3</c:v>
                      </c:pt>
                      <c:pt idx="42">
                        <c:v>3</c:v>
                      </c:pt>
                      <c:pt idx="43">
                        <c:v>4</c:v>
                      </c:pt>
                      <c:pt idx="44">
                        <c:v>1</c:v>
                      </c:pt>
                      <c:pt idx="45">
                        <c:v>1</c:v>
                      </c:pt>
                      <c:pt idx="46">
                        <c:v>2</c:v>
                      </c:pt>
                      <c:pt idx="47">
                        <c:v>2</c:v>
                      </c:pt>
                      <c:pt idx="48">
                        <c:v>2</c:v>
                      </c:pt>
                      <c:pt idx="49">
                        <c:v>0</c:v>
                      </c:pt>
                      <c:pt idx="50">
                        <c:v>2</c:v>
                      </c:pt>
                      <c:pt idx="51">
                        <c:v>0</c:v>
                      </c:pt>
                      <c:pt idx="52">
                        <c:v>2</c:v>
                      </c:pt>
                      <c:pt idx="53">
                        <c:v>1</c:v>
                      </c:pt>
                      <c:pt idx="54">
                        <c:v>0</c:v>
                      </c:pt>
                      <c:pt idx="55">
                        <c:v>1</c:v>
                      </c:pt>
                      <c:pt idx="56">
                        <c:v>1</c:v>
                      </c:pt>
                      <c:pt idx="57">
                        <c:v>1</c:v>
                      </c:pt>
                      <c:pt idx="58">
                        <c:v>0</c:v>
                      </c:pt>
                      <c:pt idx="59">
                        <c:v>0</c:v>
                      </c:pt>
                      <c:pt idx="60">
                        <c:v>1</c:v>
                      </c:pt>
                      <c:pt idx="61">
                        <c:v>1</c:v>
                      </c:pt>
                      <c:pt idx="62">
                        <c:v>1</c:v>
                      </c:pt>
                      <c:pt idx="63">
                        <c:v>1</c:v>
                      </c:pt>
                      <c:pt idx="64">
                        <c:v>710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737F-4DAB-9133-5A08AE6616C6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GRA'!$M$5</c15:sqref>
                        </c15:formulaRef>
                      </c:ext>
                    </c:extLst>
                    <c:strCache>
                      <c:ptCount val="1"/>
                      <c:pt idx="0">
                        <c:v>S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it-IT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GRA'!$K$6:$K$31</c15:sqref>
                        </c15:formulaRef>
                      </c:ext>
                    </c:extLst>
                    <c:strCache>
                      <c:ptCount val="26"/>
                      <c:pt idx="0">
                        <c:v>VITTORIO EMANUELE II</c:v>
                      </c:pt>
                      <c:pt idx="1">
                        <c:v>GIUSEPPE GARIBALDI</c:v>
                      </c:pt>
                      <c:pt idx="2">
                        <c:v>FRANCO MARTELLI</c:v>
                      </c:pt>
                      <c:pt idx="3">
                        <c:v>GUGLIELMO MARCONI</c:v>
                      </c:pt>
                      <c:pt idx="4">
                        <c:v>GUGLIELMO OBERDAN</c:v>
                      </c:pt>
                      <c:pt idx="5">
                        <c:v>GIUSEPPE MAZZINI</c:v>
                      </c:pt>
                      <c:pt idx="6">
                        <c:v>FELICE CAVALLOTTI</c:v>
                      </c:pt>
                      <c:pt idx="7">
                        <c:v>VENTI SETTEMBRE</c:v>
                      </c:pt>
                      <c:pt idx="8">
                        <c:v>DANTE</c:v>
                      </c:pt>
                      <c:pt idx="9">
                        <c:v>RISORGIMENTO</c:v>
                      </c:pt>
                      <c:pt idx="10">
                        <c:v>CESARE BATTISTI</c:v>
                      </c:pt>
                      <c:pt idx="11">
                        <c:v>COSSETTI</c:v>
                      </c:pt>
                      <c:pt idx="12">
                        <c:v>NINO BIXIO</c:v>
                      </c:pt>
                      <c:pt idx="13">
                        <c:v>SAN GIOVANNI BOSCO</c:v>
                      </c:pt>
                      <c:pt idx="14">
                        <c:v>DUCA D` AOSTA</c:v>
                      </c:pt>
                      <c:pt idx="15">
                        <c:v>TRENTO</c:v>
                      </c:pt>
                      <c:pt idx="16">
                        <c:v>CELSO COSTANTINI</c:v>
                      </c:pt>
                      <c:pt idx="17">
                        <c:v>LUIGI DE PAOLI</c:v>
                      </c:pt>
                      <c:pt idx="18">
                        <c:v>DELLE ACQUE</c:v>
                      </c:pt>
                      <c:pt idx="19">
                        <c:v>DELLE MURA</c:v>
                      </c:pt>
                      <c:pt idx="20">
                        <c:v>SANTA CATERINA</c:v>
                      </c:pt>
                      <c:pt idx="21">
                        <c:v>BEATO ODORICO</c:v>
                      </c:pt>
                      <c:pt idx="22">
                        <c:v>ROVERETO</c:v>
                      </c:pt>
                      <c:pt idx="23">
                        <c:v>DEI DOMENICANI</c:v>
                      </c:pt>
                      <c:pt idx="24">
                        <c:v>DELLA MOTTA</c:v>
                      </c:pt>
                      <c:pt idx="25">
                        <c:v>TRIESTE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GRA'!$M$6:$M$71</c15:sqref>
                        </c15:formulaRef>
                      </c:ext>
                    </c:extLst>
                    <c:numCache>
                      <c:formatCode>General</c:formatCode>
                      <c:ptCount val="66"/>
                      <c:pt idx="0">
                        <c:v>8</c:v>
                      </c:pt>
                      <c:pt idx="1">
                        <c:v>11</c:v>
                      </c:pt>
                      <c:pt idx="2">
                        <c:v>12</c:v>
                      </c:pt>
                      <c:pt idx="3">
                        <c:v>19</c:v>
                      </c:pt>
                      <c:pt idx="4">
                        <c:v>6</c:v>
                      </c:pt>
                      <c:pt idx="5">
                        <c:v>1</c:v>
                      </c:pt>
                      <c:pt idx="6">
                        <c:v>11</c:v>
                      </c:pt>
                      <c:pt idx="7">
                        <c:v>3</c:v>
                      </c:pt>
                      <c:pt idx="8">
                        <c:v>7</c:v>
                      </c:pt>
                      <c:pt idx="9">
                        <c:v>9</c:v>
                      </c:pt>
                      <c:pt idx="10">
                        <c:v>0</c:v>
                      </c:pt>
                      <c:pt idx="11">
                        <c:v>6</c:v>
                      </c:pt>
                      <c:pt idx="12">
                        <c:v>6</c:v>
                      </c:pt>
                      <c:pt idx="13">
                        <c:v>5</c:v>
                      </c:pt>
                      <c:pt idx="14">
                        <c:v>2</c:v>
                      </c:pt>
                      <c:pt idx="15">
                        <c:v>5</c:v>
                      </c:pt>
                      <c:pt idx="16">
                        <c:v>5</c:v>
                      </c:pt>
                      <c:pt idx="17">
                        <c:v>5</c:v>
                      </c:pt>
                      <c:pt idx="18">
                        <c:v>0</c:v>
                      </c:pt>
                      <c:pt idx="19">
                        <c:v>1</c:v>
                      </c:pt>
                      <c:pt idx="20">
                        <c:v>2</c:v>
                      </c:pt>
                      <c:pt idx="21">
                        <c:v>0</c:v>
                      </c:pt>
                      <c:pt idx="22">
                        <c:v>4</c:v>
                      </c:pt>
                      <c:pt idx="23">
                        <c:v>1</c:v>
                      </c:pt>
                      <c:pt idx="24">
                        <c:v>1</c:v>
                      </c:pt>
                      <c:pt idx="25">
                        <c:v>3</c:v>
                      </c:pt>
                      <c:pt idx="26">
                        <c:v>1</c:v>
                      </c:pt>
                      <c:pt idx="27">
                        <c:v>2</c:v>
                      </c:pt>
                      <c:pt idx="28">
                        <c:v>3</c:v>
                      </c:pt>
                      <c:pt idx="29">
                        <c:v>1</c:v>
                      </c:pt>
                      <c:pt idx="30">
                        <c:v>1</c:v>
                      </c:pt>
                      <c:pt idx="31">
                        <c:v>2</c:v>
                      </c:pt>
                      <c:pt idx="32">
                        <c:v>3</c:v>
                      </c:pt>
                      <c:pt idx="33">
                        <c:v>1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1</c:v>
                      </c:pt>
                      <c:pt idx="37">
                        <c:v>2</c:v>
                      </c:pt>
                      <c:pt idx="38">
                        <c:v>1</c:v>
                      </c:pt>
                      <c:pt idx="39">
                        <c:v>0</c:v>
                      </c:pt>
                      <c:pt idx="40">
                        <c:v>2</c:v>
                      </c:pt>
                      <c:pt idx="41">
                        <c:v>1</c:v>
                      </c:pt>
                      <c:pt idx="42">
                        <c:v>1</c:v>
                      </c:pt>
                      <c:pt idx="43">
                        <c:v>0</c:v>
                      </c:pt>
                      <c:pt idx="44">
                        <c:v>1</c:v>
                      </c:pt>
                      <c:pt idx="45">
                        <c:v>2</c:v>
                      </c:pt>
                      <c:pt idx="46">
                        <c:v>1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2</c:v>
                      </c:pt>
                      <c:pt idx="50">
                        <c:v>0</c:v>
                      </c:pt>
                      <c:pt idx="51">
                        <c:v>0</c:v>
                      </c:pt>
                      <c:pt idx="52">
                        <c:v>0</c:v>
                      </c:pt>
                      <c:pt idx="53">
                        <c:v>0</c:v>
                      </c:pt>
                      <c:pt idx="54">
                        <c:v>0</c:v>
                      </c:pt>
                      <c:pt idx="55">
                        <c:v>0</c:v>
                      </c:pt>
                      <c:pt idx="56">
                        <c:v>0</c:v>
                      </c:pt>
                      <c:pt idx="57">
                        <c:v>0</c:v>
                      </c:pt>
                      <c:pt idx="58">
                        <c:v>1</c:v>
                      </c:pt>
                      <c:pt idx="59">
                        <c:v>1</c:v>
                      </c:pt>
                      <c:pt idx="60">
                        <c:v>0</c:v>
                      </c:pt>
                      <c:pt idx="61">
                        <c:v>0</c:v>
                      </c:pt>
                      <c:pt idx="62">
                        <c:v>0</c:v>
                      </c:pt>
                      <c:pt idx="63">
                        <c:v>0</c:v>
                      </c:pt>
                      <c:pt idx="64">
                        <c:v>163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737F-4DAB-9133-5A08AE6616C6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GRA'!$N$5</c15:sqref>
                        </c15:formulaRef>
                      </c:ext>
                    </c:extLst>
                    <c:strCache>
                      <c:ptCount val="1"/>
                      <c:pt idx="0">
                        <c:v>ND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it-IT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GRA'!$K$6:$K$31</c15:sqref>
                        </c15:formulaRef>
                      </c:ext>
                    </c:extLst>
                    <c:strCache>
                      <c:ptCount val="26"/>
                      <c:pt idx="0">
                        <c:v>VITTORIO EMANUELE II</c:v>
                      </c:pt>
                      <c:pt idx="1">
                        <c:v>GIUSEPPE GARIBALDI</c:v>
                      </c:pt>
                      <c:pt idx="2">
                        <c:v>FRANCO MARTELLI</c:v>
                      </c:pt>
                      <c:pt idx="3">
                        <c:v>GUGLIELMO MARCONI</c:v>
                      </c:pt>
                      <c:pt idx="4">
                        <c:v>GUGLIELMO OBERDAN</c:v>
                      </c:pt>
                      <c:pt idx="5">
                        <c:v>GIUSEPPE MAZZINI</c:v>
                      </c:pt>
                      <c:pt idx="6">
                        <c:v>FELICE CAVALLOTTI</c:v>
                      </c:pt>
                      <c:pt idx="7">
                        <c:v>VENTI SETTEMBRE</c:v>
                      </c:pt>
                      <c:pt idx="8">
                        <c:v>DANTE</c:v>
                      </c:pt>
                      <c:pt idx="9">
                        <c:v>RISORGIMENTO</c:v>
                      </c:pt>
                      <c:pt idx="10">
                        <c:v>CESARE BATTISTI</c:v>
                      </c:pt>
                      <c:pt idx="11">
                        <c:v>COSSETTI</c:v>
                      </c:pt>
                      <c:pt idx="12">
                        <c:v>NINO BIXIO</c:v>
                      </c:pt>
                      <c:pt idx="13">
                        <c:v>SAN GIOVANNI BOSCO</c:v>
                      </c:pt>
                      <c:pt idx="14">
                        <c:v>DUCA D` AOSTA</c:v>
                      </c:pt>
                      <c:pt idx="15">
                        <c:v>TRENTO</c:v>
                      </c:pt>
                      <c:pt idx="16">
                        <c:v>CELSO COSTANTINI</c:v>
                      </c:pt>
                      <c:pt idx="17">
                        <c:v>LUIGI DE PAOLI</c:v>
                      </c:pt>
                      <c:pt idx="18">
                        <c:v>DELLE ACQUE</c:v>
                      </c:pt>
                      <c:pt idx="19">
                        <c:v>DELLE MURA</c:v>
                      </c:pt>
                      <c:pt idx="20">
                        <c:v>SANTA CATERINA</c:v>
                      </c:pt>
                      <c:pt idx="21">
                        <c:v>BEATO ODORICO</c:v>
                      </c:pt>
                      <c:pt idx="22">
                        <c:v>ROVERETO</c:v>
                      </c:pt>
                      <c:pt idx="23">
                        <c:v>DEI DOMENICANI</c:v>
                      </c:pt>
                      <c:pt idx="24">
                        <c:v>DELLA MOTTA</c:v>
                      </c:pt>
                      <c:pt idx="25">
                        <c:v>TRIESTE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GRA'!$N$6:$N$71</c15:sqref>
                        </c15:formulaRef>
                      </c:ext>
                    </c:extLst>
                    <c:numCache>
                      <c:formatCode>General</c:formatCode>
                      <c:ptCount val="66"/>
                      <c:pt idx="0">
                        <c:v>2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1</c:v>
                      </c:pt>
                      <c:pt idx="5">
                        <c:v>3</c:v>
                      </c:pt>
                      <c:pt idx="6">
                        <c:v>2</c:v>
                      </c:pt>
                      <c:pt idx="7">
                        <c:v>0</c:v>
                      </c:pt>
                      <c:pt idx="8">
                        <c:v>1</c:v>
                      </c:pt>
                      <c:pt idx="9">
                        <c:v>1</c:v>
                      </c:pt>
                      <c:pt idx="10">
                        <c:v>1</c:v>
                      </c:pt>
                      <c:pt idx="11">
                        <c:v>4</c:v>
                      </c:pt>
                      <c:pt idx="12">
                        <c:v>1</c:v>
                      </c:pt>
                      <c:pt idx="13">
                        <c:v>1</c:v>
                      </c:pt>
                      <c:pt idx="14">
                        <c:v>3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1</c:v>
                      </c:pt>
                      <c:pt idx="21">
                        <c:v>0</c:v>
                      </c:pt>
                      <c:pt idx="22">
                        <c:v>1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2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1</c:v>
                      </c:pt>
                      <c:pt idx="35">
                        <c:v>1</c:v>
                      </c:pt>
                      <c:pt idx="36">
                        <c:v>0</c:v>
                      </c:pt>
                      <c:pt idx="37">
                        <c:v>1</c:v>
                      </c:pt>
                      <c:pt idx="38">
                        <c:v>2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1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1</c:v>
                      </c:pt>
                      <c:pt idx="45">
                        <c:v>0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0</c:v>
                      </c:pt>
                      <c:pt idx="50">
                        <c:v>0</c:v>
                      </c:pt>
                      <c:pt idx="51">
                        <c:v>2</c:v>
                      </c:pt>
                      <c:pt idx="52">
                        <c:v>0</c:v>
                      </c:pt>
                      <c:pt idx="53">
                        <c:v>0</c:v>
                      </c:pt>
                      <c:pt idx="54">
                        <c:v>1</c:v>
                      </c:pt>
                      <c:pt idx="55">
                        <c:v>0</c:v>
                      </c:pt>
                      <c:pt idx="56">
                        <c:v>0</c:v>
                      </c:pt>
                      <c:pt idx="57">
                        <c:v>0</c:v>
                      </c:pt>
                      <c:pt idx="58">
                        <c:v>0</c:v>
                      </c:pt>
                      <c:pt idx="59">
                        <c:v>0</c:v>
                      </c:pt>
                      <c:pt idx="60">
                        <c:v>0</c:v>
                      </c:pt>
                      <c:pt idx="61">
                        <c:v>0</c:v>
                      </c:pt>
                      <c:pt idx="62">
                        <c:v>0</c:v>
                      </c:pt>
                      <c:pt idx="63">
                        <c:v>0</c:v>
                      </c:pt>
                      <c:pt idx="64">
                        <c:v>34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737F-4DAB-9133-5A08AE6616C6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GRA'!$P$5</c15:sqref>
                        </c15:formulaRef>
                      </c:ext>
                    </c:extLst>
                    <c:strCache>
                      <c:ptCount val="1"/>
                      <c:pt idx="0">
                        <c:v>tasso occupazione 
febbraio 2019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it-IT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GRA'!$K$6:$K$31</c15:sqref>
                        </c15:formulaRef>
                      </c:ext>
                    </c:extLst>
                    <c:strCache>
                      <c:ptCount val="26"/>
                      <c:pt idx="0">
                        <c:v>VITTORIO EMANUELE II</c:v>
                      </c:pt>
                      <c:pt idx="1">
                        <c:v>GIUSEPPE GARIBALDI</c:v>
                      </c:pt>
                      <c:pt idx="2">
                        <c:v>FRANCO MARTELLI</c:v>
                      </c:pt>
                      <c:pt idx="3">
                        <c:v>GUGLIELMO MARCONI</c:v>
                      </c:pt>
                      <c:pt idx="4">
                        <c:v>GUGLIELMO OBERDAN</c:v>
                      </c:pt>
                      <c:pt idx="5">
                        <c:v>GIUSEPPE MAZZINI</c:v>
                      </c:pt>
                      <c:pt idx="6">
                        <c:v>FELICE CAVALLOTTI</c:v>
                      </c:pt>
                      <c:pt idx="7">
                        <c:v>VENTI SETTEMBRE</c:v>
                      </c:pt>
                      <c:pt idx="8">
                        <c:v>DANTE</c:v>
                      </c:pt>
                      <c:pt idx="9">
                        <c:v>RISORGIMENTO</c:v>
                      </c:pt>
                      <c:pt idx="10">
                        <c:v>CESARE BATTISTI</c:v>
                      </c:pt>
                      <c:pt idx="11">
                        <c:v>COSSETTI</c:v>
                      </c:pt>
                      <c:pt idx="12">
                        <c:v>NINO BIXIO</c:v>
                      </c:pt>
                      <c:pt idx="13">
                        <c:v>SAN GIOVANNI BOSCO</c:v>
                      </c:pt>
                      <c:pt idx="14">
                        <c:v>DUCA D` AOSTA</c:v>
                      </c:pt>
                      <c:pt idx="15">
                        <c:v>TRENTO</c:v>
                      </c:pt>
                      <c:pt idx="16">
                        <c:v>CELSO COSTANTINI</c:v>
                      </c:pt>
                      <c:pt idx="17">
                        <c:v>LUIGI DE PAOLI</c:v>
                      </c:pt>
                      <c:pt idx="18">
                        <c:v>DELLE ACQUE</c:v>
                      </c:pt>
                      <c:pt idx="19">
                        <c:v>DELLE MURA</c:v>
                      </c:pt>
                      <c:pt idx="20">
                        <c:v>SANTA CATERINA</c:v>
                      </c:pt>
                      <c:pt idx="21">
                        <c:v>BEATO ODORICO</c:v>
                      </c:pt>
                      <c:pt idx="22">
                        <c:v>ROVERETO</c:v>
                      </c:pt>
                      <c:pt idx="23">
                        <c:v>DEI DOMENICANI</c:v>
                      </c:pt>
                      <c:pt idx="24">
                        <c:v>DELLA MOTTA</c:v>
                      </c:pt>
                      <c:pt idx="25">
                        <c:v>TRIESTE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GRA'!$P$6:$P$71</c15:sqref>
                        </c15:formulaRef>
                      </c:ext>
                    </c:extLst>
                    <c:numCache>
                      <c:formatCode>0%</c:formatCode>
                      <c:ptCount val="66"/>
                      <c:pt idx="0">
                        <c:v>0.92805755395683454</c:v>
                      </c:pt>
                      <c:pt idx="1">
                        <c:v>0.8764044943820225</c:v>
                      </c:pt>
                      <c:pt idx="2">
                        <c:v>0.77358490566037741</c:v>
                      </c:pt>
                      <c:pt idx="3">
                        <c:v>0.64150943396226412</c:v>
                      </c:pt>
                      <c:pt idx="4">
                        <c:v>0.82499999999999996</c:v>
                      </c:pt>
                      <c:pt idx="5">
                        <c:v>0.89189189189189189</c:v>
                      </c:pt>
                      <c:pt idx="6">
                        <c:v>0.56666666666666665</c:v>
                      </c:pt>
                      <c:pt idx="7">
                        <c:v>0.9</c:v>
                      </c:pt>
                      <c:pt idx="8">
                        <c:v>0.72413793103448276</c:v>
                      </c:pt>
                      <c:pt idx="9">
                        <c:v>0.56521739130434778</c:v>
                      </c:pt>
                      <c:pt idx="10">
                        <c:v>0.95454545454545459</c:v>
                      </c:pt>
                      <c:pt idx="11">
                        <c:v>0.52380952380952384</c:v>
                      </c:pt>
                      <c:pt idx="12">
                        <c:v>0.65</c:v>
                      </c:pt>
                      <c:pt idx="13">
                        <c:v>0.7</c:v>
                      </c:pt>
                      <c:pt idx="14">
                        <c:v>0.6875</c:v>
                      </c:pt>
                      <c:pt idx="15">
                        <c:v>0.6875</c:v>
                      </c:pt>
                      <c:pt idx="16">
                        <c:v>0.66666666666666663</c:v>
                      </c:pt>
                      <c:pt idx="17">
                        <c:v>0.66666666666666663</c:v>
                      </c:pt>
                      <c:pt idx="18">
                        <c:v>1</c:v>
                      </c:pt>
                      <c:pt idx="19">
                        <c:v>0.9285714285714286</c:v>
                      </c:pt>
                      <c:pt idx="20">
                        <c:v>0.76923076923076927</c:v>
                      </c:pt>
                      <c:pt idx="21">
                        <c:v>1</c:v>
                      </c:pt>
                      <c:pt idx="22">
                        <c:v>0.58333333333333337</c:v>
                      </c:pt>
                      <c:pt idx="23">
                        <c:v>0.9</c:v>
                      </c:pt>
                      <c:pt idx="24">
                        <c:v>0.9</c:v>
                      </c:pt>
                      <c:pt idx="25">
                        <c:v>0.7</c:v>
                      </c:pt>
                      <c:pt idx="26">
                        <c:v>0.88888888888888884</c:v>
                      </c:pt>
                      <c:pt idx="27">
                        <c:v>0.5</c:v>
                      </c:pt>
                      <c:pt idx="28">
                        <c:v>0.625</c:v>
                      </c:pt>
                      <c:pt idx="29">
                        <c:v>0.875</c:v>
                      </c:pt>
                      <c:pt idx="30">
                        <c:v>0.8571428571428571</c:v>
                      </c:pt>
                      <c:pt idx="31">
                        <c:v>0.7142857142857143</c:v>
                      </c:pt>
                      <c:pt idx="32">
                        <c:v>0.5714285714285714</c:v>
                      </c:pt>
                      <c:pt idx="33">
                        <c:v>0.83333333333333337</c:v>
                      </c:pt>
                      <c:pt idx="34">
                        <c:v>0.83333333333333337</c:v>
                      </c:pt>
                      <c:pt idx="35">
                        <c:v>0.83333333333333337</c:v>
                      </c:pt>
                      <c:pt idx="36">
                        <c:v>0.83333333333333337</c:v>
                      </c:pt>
                      <c:pt idx="37">
                        <c:v>0.5</c:v>
                      </c:pt>
                      <c:pt idx="38">
                        <c:v>0.4</c:v>
                      </c:pt>
                      <c:pt idx="39">
                        <c:v>1</c:v>
                      </c:pt>
                      <c:pt idx="40">
                        <c:v>0.6</c:v>
                      </c:pt>
                      <c:pt idx="41">
                        <c:v>0.6</c:v>
                      </c:pt>
                      <c:pt idx="42">
                        <c:v>0.75</c:v>
                      </c:pt>
                      <c:pt idx="43">
                        <c:v>1</c:v>
                      </c:pt>
                      <c:pt idx="44">
                        <c:v>0.33333333333333331</c:v>
                      </c:pt>
                      <c:pt idx="45">
                        <c:v>0.33333333333333331</c:v>
                      </c:pt>
                      <c:pt idx="46">
                        <c:v>0.66666666666666663</c:v>
                      </c:pt>
                      <c:pt idx="47">
                        <c:v>1</c:v>
                      </c:pt>
                      <c:pt idx="48">
                        <c:v>1</c:v>
                      </c:pt>
                      <c:pt idx="49">
                        <c:v>0</c:v>
                      </c:pt>
                      <c:pt idx="50">
                        <c:v>1</c:v>
                      </c:pt>
                      <c:pt idx="51">
                        <c:v>0</c:v>
                      </c:pt>
                      <c:pt idx="52">
                        <c:v>1</c:v>
                      </c:pt>
                      <c:pt idx="53">
                        <c:v>1</c:v>
                      </c:pt>
                      <c:pt idx="54">
                        <c:v>0</c:v>
                      </c:pt>
                      <c:pt idx="55">
                        <c:v>1</c:v>
                      </c:pt>
                      <c:pt idx="56">
                        <c:v>1</c:v>
                      </c:pt>
                      <c:pt idx="57">
                        <c:v>1</c:v>
                      </c:pt>
                      <c:pt idx="58">
                        <c:v>0</c:v>
                      </c:pt>
                      <c:pt idx="59">
                        <c:v>0</c:v>
                      </c:pt>
                      <c:pt idx="60">
                        <c:v>1</c:v>
                      </c:pt>
                      <c:pt idx="61">
                        <c:v>1</c:v>
                      </c:pt>
                      <c:pt idx="62">
                        <c:v>1</c:v>
                      </c:pt>
                      <c:pt idx="63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737F-4DAB-9133-5A08AE6616C6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GRA'!$Q$5</c15:sqref>
                        </c15:formulaRef>
                      </c:ext>
                    </c:extLst>
                    <c:strCache>
                      <c:ptCount val="1"/>
                      <c:pt idx="0">
                        <c:v>O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it-IT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GRA'!$K$6:$K$31</c15:sqref>
                        </c15:formulaRef>
                      </c:ext>
                    </c:extLst>
                    <c:strCache>
                      <c:ptCount val="26"/>
                      <c:pt idx="0">
                        <c:v>VITTORIO EMANUELE II</c:v>
                      </c:pt>
                      <c:pt idx="1">
                        <c:v>GIUSEPPE GARIBALDI</c:v>
                      </c:pt>
                      <c:pt idx="2">
                        <c:v>FRANCO MARTELLI</c:v>
                      </c:pt>
                      <c:pt idx="3">
                        <c:v>GUGLIELMO MARCONI</c:v>
                      </c:pt>
                      <c:pt idx="4">
                        <c:v>GUGLIELMO OBERDAN</c:v>
                      </c:pt>
                      <c:pt idx="5">
                        <c:v>GIUSEPPE MAZZINI</c:v>
                      </c:pt>
                      <c:pt idx="6">
                        <c:v>FELICE CAVALLOTTI</c:v>
                      </c:pt>
                      <c:pt idx="7">
                        <c:v>VENTI SETTEMBRE</c:v>
                      </c:pt>
                      <c:pt idx="8">
                        <c:v>DANTE</c:v>
                      </c:pt>
                      <c:pt idx="9">
                        <c:v>RISORGIMENTO</c:v>
                      </c:pt>
                      <c:pt idx="10">
                        <c:v>CESARE BATTISTI</c:v>
                      </c:pt>
                      <c:pt idx="11">
                        <c:v>COSSETTI</c:v>
                      </c:pt>
                      <c:pt idx="12">
                        <c:v>NINO BIXIO</c:v>
                      </c:pt>
                      <c:pt idx="13">
                        <c:v>SAN GIOVANNI BOSCO</c:v>
                      </c:pt>
                      <c:pt idx="14">
                        <c:v>DUCA D` AOSTA</c:v>
                      </c:pt>
                      <c:pt idx="15">
                        <c:v>TRENTO</c:v>
                      </c:pt>
                      <c:pt idx="16">
                        <c:v>CELSO COSTANTINI</c:v>
                      </c:pt>
                      <c:pt idx="17">
                        <c:v>LUIGI DE PAOLI</c:v>
                      </c:pt>
                      <c:pt idx="18">
                        <c:v>DELLE ACQUE</c:v>
                      </c:pt>
                      <c:pt idx="19">
                        <c:v>DELLE MURA</c:v>
                      </c:pt>
                      <c:pt idx="20">
                        <c:v>SANTA CATERINA</c:v>
                      </c:pt>
                      <c:pt idx="21">
                        <c:v>BEATO ODORICO</c:v>
                      </c:pt>
                      <c:pt idx="22">
                        <c:v>ROVERETO</c:v>
                      </c:pt>
                      <c:pt idx="23">
                        <c:v>DEI DOMENICANI</c:v>
                      </c:pt>
                      <c:pt idx="24">
                        <c:v>DELLA MOTTA</c:v>
                      </c:pt>
                      <c:pt idx="25">
                        <c:v>TRIESTE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GRA'!$Q$6:$Q$31</c15:sqref>
                        </c15:formulaRef>
                      </c:ext>
                    </c:extLst>
                    <c:numCache>
                      <c:formatCode>General</c:formatCode>
                      <c:ptCount val="26"/>
                      <c:pt idx="0">
                        <c:v>124</c:v>
                      </c:pt>
                      <c:pt idx="1">
                        <c:v>72</c:v>
                      </c:pt>
                      <c:pt idx="2">
                        <c:v>46</c:v>
                      </c:pt>
                      <c:pt idx="3">
                        <c:v>40</c:v>
                      </c:pt>
                      <c:pt idx="4">
                        <c:v>34</c:v>
                      </c:pt>
                      <c:pt idx="5">
                        <c:v>31</c:v>
                      </c:pt>
                      <c:pt idx="6">
                        <c:v>27</c:v>
                      </c:pt>
                      <c:pt idx="7">
                        <c:v>29</c:v>
                      </c:pt>
                      <c:pt idx="8">
                        <c:v>24</c:v>
                      </c:pt>
                      <c:pt idx="9">
                        <c:v>15</c:v>
                      </c:pt>
                      <c:pt idx="10">
                        <c:v>17</c:v>
                      </c:pt>
                      <c:pt idx="11">
                        <c:v>18</c:v>
                      </c:pt>
                      <c:pt idx="12">
                        <c:v>18</c:v>
                      </c:pt>
                      <c:pt idx="13">
                        <c:v>15</c:v>
                      </c:pt>
                      <c:pt idx="14">
                        <c:v>12</c:v>
                      </c:pt>
                      <c:pt idx="15">
                        <c:v>12</c:v>
                      </c:pt>
                      <c:pt idx="16">
                        <c:v>10</c:v>
                      </c:pt>
                      <c:pt idx="17">
                        <c:v>12</c:v>
                      </c:pt>
                      <c:pt idx="18">
                        <c:v>13</c:v>
                      </c:pt>
                      <c:pt idx="19">
                        <c:v>11</c:v>
                      </c:pt>
                      <c:pt idx="20">
                        <c:v>10</c:v>
                      </c:pt>
                      <c:pt idx="21">
                        <c:v>10</c:v>
                      </c:pt>
                      <c:pt idx="22">
                        <c:v>5</c:v>
                      </c:pt>
                      <c:pt idx="23">
                        <c:v>9</c:v>
                      </c:pt>
                      <c:pt idx="24">
                        <c:v>8</c:v>
                      </c:pt>
                      <c:pt idx="25">
                        <c:v>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737F-4DAB-9133-5A08AE6616C6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GRA'!$R$5</c15:sqref>
                        </c15:formulaRef>
                      </c:ext>
                    </c:extLst>
                    <c:strCache>
                      <c:ptCount val="1"/>
                      <c:pt idx="0">
                        <c:v>S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it-IT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GRA'!$K$6:$K$31</c15:sqref>
                        </c15:formulaRef>
                      </c:ext>
                    </c:extLst>
                    <c:strCache>
                      <c:ptCount val="26"/>
                      <c:pt idx="0">
                        <c:v>VITTORIO EMANUELE II</c:v>
                      </c:pt>
                      <c:pt idx="1">
                        <c:v>GIUSEPPE GARIBALDI</c:v>
                      </c:pt>
                      <c:pt idx="2">
                        <c:v>FRANCO MARTELLI</c:v>
                      </c:pt>
                      <c:pt idx="3">
                        <c:v>GUGLIELMO MARCONI</c:v>
                      </c:pt>
                      <c:pt idx="4">
                        <c:v>GUGLIELMO OBERDAN</c:v>
                      </c:pt>
                      <c:pt idx="5">
                        <c:v>GIUSEPPE MAZZINI</c:v>
                      </c:pt>
                      <c:pt idx="6">
                        <c:v>FELICE CAVALLOTTI</c:v>
                      </c:pt>
                      <c:pt idx="7">
                        <c:v>VENTI SETTEMBRE</c:v>
                      </c:pt>
                      <c:pt idx="8">
                        <c:v>DANTE</c:v>
                      </c:pt>
                      <c:pt idx="9">
                        <c:v>RISORGIMENTO</c:v>
                      </c:pt>
                      <c:pt idx="10">
                        <c:v>CESARE BATTISTI</c:v>
                      </c:pt>
                      <c:pt idx="11">
                        <c:v>COSSETTI</c:v>
                      </c:pt>
                      <c:pt idx="12">
                        <c:v>NINO BIXIO</c:v>
                      </c:pt>
                      <c:pt idx="13">
                        <c:v>SAN GIOVANNI BOSCO</c:v>
                      </c:pt>
                      <c:pt idx="14">
                        <c:v>DUCA D` AOSTA</c:v>
                      </c:pt>
                      <c:pt idx="15">
                        <c:v>TRENTO</c:v>
                      </c:pt>
                      <c:pt idx="16">
                        <c:v>CELSO COSTANTINI</c:v>
                      </c:pt>
                      <c:pt idx="17">
                        <c:v>LUIGI DE PAOLI</c:v>
                      </c:pt>
                      <c:pt idx="18">
                        <c:v>DELLE ACQUE</c:v>
                      </c:pt>
                      <c:pt idx="19">
                        <c:v>DELLE MURA</c:v>
                      </c:pt>
                      <c:pt idx="20">
                        <c:v>SANTA CATERINA</c:v>
                      </c:pt>
                      <c:pt idx="21">
                        <c:v>BEATO ODORICO</c:v>
                      </c:pt>
                      <c:pt idx="22">
                        <c:v>ROVERETO</c:v>
                      </c:pt>
                      <c:pt idx="23">
                        <c:v>DEI DOMENICANI</c:v>
                      </c:pt>
                      <c:pt idx="24">
                        <c:v>DELLA MOTTA</c:v>
                      </c:pt>
                      <c:pt idx="25">
                        <c:v>TRIESTE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GRA'!$R$6:$R$71</c15:sqref>
                        </c15:formulaRef>
                      </c:ext>
                    </c:extLst>
                    <c:numCache>
                      <c:formatCode>General</c:formatCode>
                      <c:ptCount val="66"/>
                      <c:pt idx="0">
                        <c:v>15</c:v>
                      </c:pt>
                      <c:pt idx="1">
                        <c:v>17</c:v>
                      </c:pt>
                      <c:pt idx="2">
                        <c:v>7</c:v>
                      </c:pt>
                      <c:pt idx="3">
                        <c:v>13</c:v>
                      </c:pt>
                      <c:pt idx="4">
                        <c:v>6</c:v>
                      </c:pt>
                      <c:pt idx="5">
                        <c:v>6</c:v>
                      </c:pt>
                      <c:pt idx="6">
                        <c:v>3</c:v>
                      </c:pt>
                      <c:pt idx="7">
                        <c:v>1</c:v>
                      </c:pt>
                      <c:pt idx="8">
                        <c:v>5</c:v>
                      </c:pt>
                      <c:pt idx="9">
                        <c:v>8</c:v>
                      </c:pt>
                      <c:pt idx="10">
                        <c:v>5</c:v>
                      </c:pt>
                      <c:pt idx="11">
                        <c:v>3</c:v>
                      </c:pt>
                      <c:pt idx="12">
                        <c:v>2</c:v>
                      </c:pt>
                      <c:pt idx="13">
                        <c:v>5</c:v>
                      </c:pt>
                      <c:pt idx="14">
                        <c:v>4</c:v>
                      </c:pt>
                      <c:pt idx="15">
                        <c:v>4</c:v>
                      </c:pt>
                      <c:pt idx="16">
                        <c:v>5</c:v>
                      </c:pt>
                      <c:pt idx="17">
                        <c:v>3</c:v>
                      </c:pt>
                      <c:pt idx="18">
                        <c:v>1</c:v>
                      </c:pt>
                      <c:pt idx="19">
                        <c:v>3</c:v>
                      </c:pt>
                      <c:pt idx="20">
                        <c:v>3</c:v>
                      </c:pt>
                      <c:pt idx="21">
                        <c:v>2</c:v>
                      </c:pt>
                      <c:pt idx="22">
                        <c:v>7</c:v>
                      </c:pt>
                      <c:pt idx="23">
                        <c:v>1</c:v>
                      </c:pt>
                      <c:pt idx="24">
                        <c:v>2</c:v>
                      </c:pt>
                      <c:pt idx="25">
                        <c:v>3</c:v>
                      </c:pt>
                      <c:pt idx="26">
                        <c:v>0</c:v>
                      </c:pt>
                      <c:pt idx="27">
                        <c:v>4</c:v>
                      </c:pt>
                      <c:pt idx="28">
                        <c:v>1</c:v>
                      </c:pt>
                      <c:pt idx="29">
                        <c:v>3</c:v>
                      </c:pt>
                      <c:pt idx="30">
                        <c:v>1</c:v>
                      </c:pt>
                      <c:pt idx="31">
                        <c:v>1</c:v>
                      </c:pt>
                      <c:pt idx="32">
                        <c:v>0</c:v>
                      </c:pt>
                      <c:pt idx="33">
                        <c:v>1</c:v>
                      </c:pt>
                      <c:pt idx="34">
                        <c:v>0</c:v>
                      </c:pt>
                      <c:pt idx="35">
                        <c:v>2</c:v>
                      </c:pt>
                      <c:pt idx="36">
                        <c:v>0</c:v>
                      </c:pt>
                      <c:pt idx="37">
                        <c:v>4</c:v>
                      </c:pt>
                      <c:pt idx="38">
                        <c:v>4</c:v>
                      </c:pt>
                      <c:pt idx="39">
                        <c:v>0</c:v>
                      </c:pt>
                      <c:pt idx="40">
                        <c:v>2</c:v>
                      </c:pt>
                      <c:pt idx="41">
                        <c:v>1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0</c:v>
                      </c:pt>
                      <c:pt idx="45">
                        <c:v>1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2</c:v>
                      </c:pt>
                      <c:pt idx="50">
                        <c:v>0</c:v>
                      </c:pt>
                      <c:pt idx="51">
                        <c:v>1</c:v>
                      </c:pt>
                      <c:pt idx="52">
                        <c:v>0</c:v>
                      </c:pt>
                      <c:pt idx="53">
                        <c:v>0</c:v>
                      </c:pt>
                      <c:pt idx="54">
                        <c:v>0</c:v>
                      </c:pt>
                      <c:pt idx="55">
                        <c:v>0</c:v>
                      </c:pt>
                      <c:pt idx="56">
                        <c:v>1</c:v>
                      </c:pt>
                      <c:pt idx="57">
                        <c:v>0</c:v>
                      </c:pt>
                      <c:pt idx="58">
                        <c:v>0</c:v>
                      </c:pt>
                      <c:pt idx="59">
                        <c:v>1</c:v>
                      </c:pt>
                      <c:pt idx="60">
                        <c:v>0</c:v>
                      </c:pt>
                      <c:pt idx="61">
                        <c:v>0</c:v>
                      </c:pt>
                      <c:pt idx="62">
                        <c:v>0</c:v>
                      </c:pt>
                      <c:pt idx="63">
                        <c:v>0</c:v>
                      </c:pt>
                      <c:pt idx="64">
                        <c:v>164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737F-4DAB-9133-5A08AE6616C6}"/>
                  </c:ext>
                </c:extLst>
              </c15:ser>
            </c15:filteredBarSeries>
            <c15:filteredBar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GRA'!$T$5</c15:sqref>
                        </c15:formulaRef>
                      </c:ext>
                    </c:extLst>
                    <c:strCache>
                      <c:ptCount val="1"/>
                      <c:pt idx="0">
                        <c:v>tasso occupazione 
ottobre 2023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55"/>
                    <c:layout>
                      <c:manualLayout>
                        <c:x val="4.7675804529202599E-3"/>
                        <c:y val="1.2307692307692308E-2"/>
                      </c:manualLayout>
                    </c:layout>
                    <c:dLblPos val="outEnd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8-737F-4DAB-9133-5A08AE6616C6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it-IT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GRA'!$K$6:$K$31</c15:sqref>
                        </c15:formulaRef>
                      </c:ext>
                    </c:extLst>
                    <c:strCache>
                      <c:ptCount val="26"/>
                      <c:pt idx="0">
                        <c:v>VITTORIO EMANUELE II</c:v>
                      </c:pt>
                      <c:pt idx="1">
                        <c:v>GIUSEPPE GARIBALDI</c:v>
                      </c:pt>
                      <c:pt idx="2">
                        <c:v>FRANCO MARTELLI</c:v>
                      </c:pt>
                      <c:pt idx="3">
                        <c:v>GUGLIELMO MARCONI</c:v>
                      </c:pt>
                      <c:pt idx="4">
                        <c:v>GUGLIELMO OBERDAN</c:v>
                      </c:pt>
                      <c:pt idx="5">
                        <c:v>GIUSEPPE MAZZINI</c:v>
                      </c:pt>
                      <c:pt idx="6">
                        <c:v>FELICE CAVALLOTTI</c:v>
                      </c:pt>
                      <c:pt idx="7">
                        <c:v>VENTI SETTEMBRE</c:v>
                      </c:pt>
                      <c:pt idx="8">
                        <c:v>DANTE</c:v>
                      </c:pt>
                      <c:pt idx="9">
                        <c:v>RISORGIMENTO</c:v>
                      </c:pt>
                      <c:pt idx="10">
                        <c:v>CESARE BATTISTI</c:v>
                      </c:pt>
                      <c:pt idx="11">
                        <c:v>COSSETTI</c:v>
                      </c:pt>
                      <c:pt idx="12">
                        <c:v>NINO BIXIO</c:v>
                      </c:pt>
                      <c:pt idx="13">
                        <c:v>SAN GIOVANNI BOSCO</c:v>
                      </c:pt>
                      <c:pt idx="14">
                        <c:v>DUCA D` AOSTA</c:v>
                      </c:pt>
                      <c:pt idx="15">
                        <c:v>TRENTO</c:v>
                      </c:pt>
                      <c:pt idx="16">
                        <c:v>CELSO COSTANTINI</c:v>
                      </c:pt>
                      <c:pt idx="17">
                        <c:v>LUIGI DE PAOLI</c:v>
                      </c:pt>
                      <c:pt idx="18">
                        <c:v>DELLE ACQUE</c:v>
                      </c:pt>
                      <c:pt idx="19">
                        <c:v>DELLE MURA</c:v>
                      </c:pt>
                      <c:pt idx="20">
                        <c:v>SANTA CATERINA</c:v>
                      </c:pt>
                      <c:pt idx="21">
                        <c:v>BEATO ODORICO</c:v>
                      </c:pt>
                      <c:pt idx="22">
                        <c:v>ROVERETO</c:v>
                      </c:pt>
                      <c:pt idx="23">
                        <c:v>DEI DOMENICANI</c:v>
                      </c:pt>
                      <c:pt idx="24">
                        <c:v>DELLA MOTTA</c:v>
                      </c:pt>
                      <c:pt idx="25">
                        <c:v>TRIESTE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'PIVOT su 3_DATI e GRA'!$T$6:$T$71</c15:sqref>
                        </c15:formulaRef>
                      </c:ext>
                    </c:extLst>
                    <c:numCache>
                      <c:formatCode>0%</c:formatCode>
                      <c:ptCount val="66"/>
                      <c:pt idx="0">
                        <c:v>0.8920863309352518</c:v>
                      </c:pt>
                      <c:pt idx="1">
                        <c:v>0.8089887640449438</c:v>
                      </c:pt>
                      <c:pt idx="2">
                        <c:v>0.86792452830188682</c:v>
                      </c:pt>
                      <c:pt idx="3">
                        <c:v>0.75471698113207553</c:v>
                      </c:pt>
                      <c:pt idx="4">
                        <c:v>0.85</c:v>
                      </c:pt>
                      <c:pt idx="5">
                        <c:v>0.83783783783783783</c:v>
                      </c:pt>
                      <c:pt idx="6">
                        <c:v>0.9</c:v>
                      </c:pt>
                      <c:pt idx="7">
                        <c:v>0.96666666666666667</c:v>
                      </c:pt>
                      <c:pt idx="8">
                        <c:v>0.82758620689655171</c:v>
                      </c:pt>
                      <c:pt idx="9">
                        <c:v>0.65217391304347827</c:v>
                      </c:pt>
                      <c:pt idx="10">
                        <c:v>0.77272727272727271</c:v>
                      </c:pt>
                      <c:pt idx="11">
                        <c:v>0.8571428571428571</c:v>
                      </c:pt>
                      <c:pt idx="12">
                        <c:v>0.9</c:v>
                      </c:pt>
                      <c:pt idx="13">
                        <c:v>0.75</c:v>
                      </c:pt>
                      <c:pt idx="14">
                        <c:v>0.75</c:v>
                      </c:pt>
                      <c:pt idx="15">
                        <c:v>0.75</c:v>
                      </c:pt>
                      <c:pt idx="16">
                        <c:v>0.66666666666666663</c:v>
                      </c:pt>
                      <c:pt idx="17">
                        <c:v>0.8</c:v>
                      </c:pt>
                      <c:pt idx="18">
                        <c:v>0.9285714285714286</c:v>
                      </c:pt>
                      <c:pt idx="19">
                        <c:v>0.7857142857142857</c:v>
                      </c:pt>
                      <c:pt idx="20">
                        <c:v>0.76923076923076927</c:v>
                      </c:pt>
                      <c:pt idx="21">
                        <c:v>0.83333333333333337</c:v>
                      </c:pt>
                      <c:pt idx="22">
                        <c:v>0.41666666666666669</c:v>
                      </c:pt>
                      <c:pt idx="23">
                        <c:v>0.9</c:v>
                      </c:pt>
                      <c:pt idx="24">
                        <c:v>0.8</c:v>
                      </c:pt>
                      <c:pt idx="25">
                        <c:v>0.7</c:v>
                      </c:pt>
                      <c:pt idx="26">
                        <c:v>1</c:v>
                      </c:pt>
                      <c:pt idx="27">
                        <c:v>0.5</c:v>
                      </c:pt>
                      <c:pt idx="28">
                        <c:v>0.875</c:v>
                      </c:pt>
                      <c:pt idx="29">
                        <c:v>0.625</c:v>
                      </c:pt>
                      <c:pt idx="30">
                        <c:v>0.8571428571428571</c:v>
                      </c:pt>
                      <c:pt idx="31">
                        <c:v>0.8571428571428571</c:v>
                      </c:pt>
                      <c:pt idx="32">
                        <c:v>1</c:v>
                      </c:pt>
                      <c:pt idx="33">
                        <c:v>0.83333333333333337</c:v>
                      </c:pt>
                      <c:pt idx="34">
                        <c:v>1</c:v>
                      </c:pt>
                      <c:pt idx="35">
                        <c:v>0.66666666666666663</c:v>
                      </c:pt>
                      <c:pt idx="36">
                        <c:v>1</c:v>
                      </c:pt>
                      <c:pt idx="37">
                        <c:v>0.33333333333333331</c:v>
                      </c:pt>
                      <c:pt idx="38">
                        <c:v>0.2</c:v>
                      </c:pt>
                      <c:pt idx="39">
                        <c:v>1</c:v>
                      </c:pt>
                      <c:pt idx="40">
                        <c:v>0.6</c:v>
                      </c:pt>
                      <c:pt idx="41">
                        <c:v>0.8</c:v>
                      </c:pt>
                      <c:pt idx="42">
                        <c:v>1</c:v>
                      </c:pt>
                      <c:pt idx="43">
                        <c:v>1</c:v>
                      </c:pt>
                      <c:pt idx="44">
                        <c:v>1</c:v>
                      </c:pt>
                      <c:pt idx="45">
                        <c:v>0.66666666666666663</c:v>
                      </c:pt>
                      <c:pt idx="46">
                        <c:v>1</c:v>
                      </c:pt>
                      <c:pt idx="47">
                        <c:v>1</c:v>
                      </c:pt>
                      <c:pt idx="48">
                        <c:v>1</c:v>
                      </c:pt>
                      <c:pt idx="49">
                        <c:v>0</c:v>
                      </c:pt>
                      <c:pt idx="50">
                        <c:v>1</c:v>
                      </c:pt>
                      <c:pt idx="51">
                        <c:v>0.5</c:v>
                      </c:pt>
                      <c:pt idx="52">
                        <c:v>1</c:v>
                      </c:pt>
                      <c:pt idx="53">
                        <c:v>1</c:v>
                      </c:pt>
                      <c:pt idx="54">
                        <c:v>1</c:v>
                      </c:pt>
                      <c:pt idx="55">
                        <c:v>1</c:v>
                      </c:pt>
                      <c:pt idx="56">
                        <c:v>0</c:v>
                      </c:pt>
                      <c:pt idx="57">
                        <c:v>1</c:v>
                      </c:pt>
                      <c:pt idx="58">
                        <c:v>1</c:v>
                      </c:pt>
                      <c:pt idx="59">
                        <c:v>0</c:v>
                      </c:pt>
                      <c:pt idx="60">
                        <c:v>1</c:v>
                      </c:pt>
                      <c:pt idx="61">
                        <c:v>1</c:v>
                      </c:pt>
                      <c:pt idx="62">
                        <c:v>1</c:v>
                      </c:pt>
                      <c:pt idx="63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737F-4DAB-9133-5A08AE6616C6}"/>
                  </c:ext>
                </c:extLst>
              </c15:ser>
            </c15:filteredBarSeries>
          </c:ext>
        </c:extLst>
      </c:barChart>
      <c:catAx>
        <c:axId val="328664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28668584"/>
        <c:crosses val="autoZero"/>
        <c:auto val="1"/>
        <c:lblAlgn val="ctr"/>
        <c:lblOffset val="100"/>
        <c:noMultiLvlLbl val="0"/>
      </c:catAx>
      <c:valAx>
        <c:axId val="328668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28664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0030440718715421"/>
          <c:y val="0.92897387573573764"/>
          <c:w val="0.30279967089930204"/>
          <c:h val="6.92312537855845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0.2291</cdr:x>
      <cdr:y>0.37721</cdr:y>
    </cdr:from>
    <cdr:to>
      <cdr:x>0.28688</cdr:x>
      <cdr:y>0.42378</cdr:y>
    </cdr:to>
    <cdr:sp macro="" textlink="">
      <cdr:nvSpPr>
        <cdr:cNvPr id="5" name="CasellaDiTesto 4">
          <a:extLst xmlns:a="http://schemas.openxmlformats.org/drawingml/2006/main">
            <a:ext uri="{FF2B5EF4-FFF2-40B4-BE49-F238E27FC236}">
              <a16:creationId xmlns:a16="http://schemas.microsoft.com/office/drawing/2014/main" id="{BA52EBB4-90C4-0B7F-C855-21086CC063BF}"/>
            </a:ext>
          </a:extLst>
        </cdr:cNvPr>
        <cdr:cNvSpPr txBox="1"/>
      </cdr:nvSpPr>
      <cdr:spPr>
        <a:xfrm xmlns:a="http://schemas.openxmlformats.org/drawingml/2006/main">
          <a:off x="1496998" y="1494638"/>
          <a:ext cx="377504" cy="1845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it-IT" sz="1100" dirty="0"/>
        </a:p>
      </cdr:txBody>
    </cdr:sp>
  </cdr:relSizeAnchor>
  <cdr:relSizeAnchor xmlns:cdr="http://schemas.openxmlformats.org/drawingml/2006/chartDrawing">
    <cdr:from>
      <cdr:x>0.52824</cdr:x>
      <cdr:y>0.5958</cdr:y>
    </cdr:from>
    <cdr:to>
      <cdr:x>0.60528</cdr:x>
      <cdr:y>0.6551</cdr:y>
    </cdr:to>
    <cdr:sp macro="" textlink="">
      <cdr:nvSpPr>
        <cdr:cNvPr id="6" name="CasellaDiTesto 5">
          <a:extLst xmlns:a="http://schemas.openxmlformats.org/drawingml/2006/main">
            <a:ext uri="{FF2B5EF4-FFF2-40B4-BE49-F238E27FC236}">
              <a16:creationId xmlns:a16="http://schemas.microsoft.com/office/drawing/2014/main" id="{D5D14A87-4769-F2D1-822E-A79FB72034AD}"/>
            </a:ext>
          </a:extLst>
        </cdr:cNvPr>
        <cdr:cNvSpPr txBox="1"/>
      </cdr:nvSpPr>
      <cdr:spPr>
        <a:xfrm xmlns:a="http://schemas.openxmlformats.org/drawingml/2006/main">
          <a:off x="3451632" y="2360803"/>
          <a:ext cx="503340" cy="2349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it-IT" sz="1200" b="1" dirty="0"/>
            <a:t>638</a:t>
          </a:r>
        </a:p>
      </cdr:txBody>
    </cdr:sp>
  </cdr:relSizeAnchor>
  <cdr:relSizeAnchor xmlns:cdr="http://schemas.openxmlformats.org/drawingml/2006/chartDrawing">
    <cdr:from>
      <cdr:x>0.20992</cdr:x>
      <cdr:y>0.36448</cdr:y>
    </cdr:from>
    <cdr:to>
      <cdr:x>0.28695</cdr:x>
      <cdr:y>0.42378</cdr:y>
    </cdr:to>
    <cdr:sp macro="" textlink="">
      <cdr:nvSpPr>
        <cdr:cNvPr id="7" name="CasellaDiTesto 1">
          <a:extLst xmlns:a="http://schemas.openxmlformats.org/drawingml/2006/main">
            <a:ext uri="{FF2B5EF4-FFF2-40B4-BE49-F238E27FC236}">
              <a16:creationId xmlns:a16="http://schemas.microsoft.com/office/drawing/2014/main" id="{E78F5969-DAD3-5C26-7619-6B96BFF82316}"/>
            </a:ext>
          </a:extLst>
        </cdr:cNvPr>
        <cdr:cNvSpPr txBox="1"/>
      </cdr:nvSpPr>
      <cdr:spPr>
        <a:xfrm xmlns:a="http://schemas.openxmlformats.org/drawingml/2006/main">
          <a:off x="1371629" y="1444228"/>
          <a:ext cx="503340" cy="2349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it-IT" sz="1200" b="1" dirty="0"/>
            <a:t>72</a:t>
          </a:r>
        </a:p>
      </cdr:txBody>
    </cdr:sp>
  </cdr:relSizeAnchor>
  <cdr:relSizeAnchor xmlns:cdr="http://schemas.openxmlformats.org/drawingml/2006/chartDrawing">
    <cdr:from>
      <cdr:x>0.30107</cdr:x>
      <cdr:y>0.27524</cdr:y>
    </cdr:from>
    <cdr:to>
      <cdr:x>0.3781</cdr:x>
      <cdr:y>0.33454</cdr:y>
    </cdr:to>
    <cdr:sp macro="" textlink="">
      <cdr:nvSpPr>
        <cdr:cNvPr id="8" name="CasellaDiTesto 1">
          <a:extLst xmlns:a="http://schemas.openxmlformats.org/drawingml/2006/main">
            <a:ext uri="{FF2B5EF4-FFF2-40B4-BE49-F238E27FC236}">
              <a16:creationId xmlns:a16="http://schemas.microsoft.com/office/drawing/2014/main" id="{E78F5969-DAD3-5C26-7619-6B96BFF82316}"/>
            </a:ext>
          </a:extLst>
        </cdr:cNvPr>
        <cdr:cNvSpPr txBox="1"/>
      </cdr:nvSpPr>
      <cdr:spPr>
        <a:xfrm xmlns:a="http://schemas.openxmlformats.org/drawingml/2006/main">
          <a:off x="1967247" y="1090595"/>
          <a:ext cx="503340" cy="2349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it-IT" sz="1200" b="1" dirty="0"/>
            <a:t>72</a:t>
          </a:r>
        </a:p>
      </cdr:txBody>
    </cdr:sp>
  </cdr:relSizeAnchor>
  <cdr:relSizeAnchor xmlns:cdr="http://schemas.openxmlformats.org/drawingml/2006/chartDrawing">
    <cdr:from>
      <cdr:x>0.42297</cdr:x>
      <cdr:y>0.26532</cdr:y>
    </cdr:from>
    <cdr:to>
      <cdr:x>0.5</cdr:x>
      <cdr:y>0.32462</cdr:y>
    </cdr:to>
    <cdr:sp macro="" textlink="">
      <cdr:nvSpPr>
        <cdr:cNvPr id="9" name="CasellaDiTesto 1">
          <a:extLst xmlns:a="http://schemas.openxmlformats.org/drawingml/2006/main">
            <a:ext uri="{FF2B5EF4-FFF2-40B4-BE49-F238E27FC236}">
              <a16:creationId xmlns:a16="http://schemas.microsoft.com/office/drawing/2014/main" id="{E78F5969-DAD3-5C26-7619-6B96BFF82316}"/>
            </a:ext>
          </a:extLst>
        </cdr:cNvPr>
        <cdr:cNvSpPr txBox="1"/>
      </cdr:nvSpPr>
      <cdr:spPr>
        <a:xfrm xmlns:a="http://schemas.openxmlformats.org/drawingml/2006/main">
          <a:off x="2763735" y="1051306"/>
          <a:ext cx="503340" cy="2349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it-IT" sz="1200" b="1" dirty="0"/>
            <a:t>91</a:t>
          </a:r>
        </a:p>
      </cdr:txBody>
    </cdr:sp>
  </cdr:relSizeAnchor>
  <cdr:relSizeAnchor xmlns:cdr="http://schemas.openxmlformats.org/drawingml/2006/chartDrawing">
    <cdr:from>
      <cdr:x>0.51234</cdr:x>
      <cdr:y>0.22953</cdr:y>
    </cdr:from>
    <cdr:to>
      <cdr:x>0.58938</cdr:x>
      <cdr:y>0.28883</cdr:y>
    </cdr:to>
    <cdr:sp macro="" textlink="">
      <cdr:nvSpPr>
        <cdr:cNvPr id="10" name="CasellaDiTesto 1">
          <a:extLst xmlns:a="http://schemas.openxmlformats.org/drawingml/2006/main">
            <a:ext uri="{FF2B5EF4-FFF2-40B4-BE49-F238E27FC236}">
              <a16:creationId xmlns:a16="http://schemas.microsoft.com/office/drawing/2014/main" id="{93B74A62-EFA2-DE30-094A-8F578EF1C763}"/>
            </a:ext>
          </a:extLst>
        </cdr:cNvPr>
        <cdr:cNvSpPr txBox="1"/>
      </cdr:nvSpPr>
      <cdr:spPr>
        <a:xfrm xmlns:a="http://schemas.openxmlformats.org/drawingml/2006/main">
          <a:off x="3347731" y="909506"/>
          <a:ext cx="503340" cy="2349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it-IT" sz="1200" b="1" dirty="0"/>
            <a:t>14</a:t>
          </a:r>
        </a:p>
      </cdr:txBody>
    </cdr:sp>
  </cdr:relSizeAnchor>
  <cdr:relSizeAnchor xmlns:cdr="http://schemas.openxmlformats.org/drawingml/2006/chartDrawing">
    <cdr:from>
      <cdr:x>0.5458</cdr:x>
      <cdr:y>0.24013</cdr:y>
    </cdr:from>
    <cdr:to>
      <cdr:x>0.62283</cdr:x>
      <cdr:y>0.29943</cdr:y>
    </cdr:to>
    <cdr:sp macro="" textlink="">
      <cdr:nvSpPr>
        <cdr:cNvPr id="11" name="CasellaDiTesto 1">
          <a:extLst xmlns:a="http://schemas.openxmlformats.org/drawingml/2006/main">
            <a:ext uri="{FF2B5EF4-FFF2-40B4-BE49-F238E27FC236}">
              <a16:creationId xmlns:a16="http://schemas.microsoft.com/office/drawing/2014/main" id="{FE074633-DAD7-3691-3C7B-7B5E4BAF0874}"/>
            </a:ext>
          </a:extLst>
        </cdr:cNvPr>
        <cdr:cNvSpPr txBox="1"/>
      </cdr:nvSpPr>
      <cdr:spPr>
        <a:xfrm xmlns:a="http://schemas.openxmlformats.org/drawingml/2006/main">
          <a:off x="3566311" y="951489"/>
          <a:ext cx="503340" cy="2349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it-IT" sz="1200" b="1" dirty="0"/>
            <a:t>20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0.31671</cdr:x>
      <cdr:y>0.09224</cdr:y>
    </cdr:from>
    <cdr:to>
      <cdr:x>0.34582</cdr:x>
      <cdr:y>0.19138</cdr:y>
    </cdr:to>
    <cdr:sp macro="" textlink="">
      <cdr:nvSpPr>
        <cdr:cNvPr id="2" name="Ovale 1">
          <a:extLst xmlns:a="http://schemas.openxmlformats.org/drawingml/2006/main">
            <a:ext uri="{FF2B5EF4-FFF2-40B4-BE49-F238E27FC236}">
              <a16:creationId xmlns:a16="http://schemas.microsoft.com/office/drawing/2014/main" id="{84CE1218-53A1-B6BC-6772-6AED5AC61797}"/>
            </a:ext>
          </a:extLst>
        </cdr:cNvPr>
        <cdr:cNvSpPr/>
      </cdr:nvSpPr>
      <cdr:spPr>
        <a:xfrm xmlns:a="http://schemas.openxmlformats.org/drawingml/2006/main">
          <a:off x="2282258" y="340270"/>
          <a:ext cx="209770" cy="365738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9050">
          <a:solidFill>
            <a:srgbClr val="FF0000"/>
          </a:solidFill>
          <a:prstDash val="solid"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defPPr>
            <a:defRPr lang="it-IT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it-IT"/>
        </a:p>
      </cdr:txBody>
    </cdr:sp>
  </cdr:relSizeAnchor>
  <cdr:relSizeAnchor xmlns:cdr="http://schemas.openxmlformats.org/drawingml/2006/chartDrawing">
    <cdr:from>
      <cdr:x>0.48545</cdr:x>
      <cdr:y>0.09713</cdr:y>
    </cdr:from>
    <cdr:to>
      <cdr:x>0.51455</cdr:x>
      <cdr:y>0.19627</cdr:y>
    </cdr:to>
    <cdr:sp macro="" textlink="">
      <cdr:nvSpPr>
        <cdr:cNvPr id="3" name="Ovale 2">
          <a:extLst xmlns:a="http://schemas.openxmlformats.org/drawingml/2006/main">
            <a:ext uri="{FF2B5EF4-FFF2-40B4-BE49-F238E27FC236}">
              <a16:creationId xmlns:a16="http://schemas.microsoft.com/office/drawing/2014/main" id="{FE3967EF-0D60-DCD9-2C68-52360CEA7E18}"/>
            </a:ext>
          </a:extLst>
        </cdr:cNvPr>
        <cdr:cNvSpPr/>
      </cdr:nvSpPr>
      <cdr:spPr>
        <a:xfrm xmlns:a="http://schemas.openxmlformats.org/drawingml/2006/main">
          <a:off x="3498208" y="307878"/>
          <a:ext cx="209725" cy="314239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9050">
          <a:solidFill>
            <a:srgbClr val="FF0000"/>
          </a:solidFill>
          <a:prstDash val="solid"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it-IT"/>
        </a:p>
      </cdr:txBody>
    </cdr:sp>
  </cdr:relSizeAnchor>
  <cdr:relSizeAnchor xmlns:cdr="http://schemas.openxmlformats.org/drawingml/2006/chartDrawing">
    <cdr:from>
      <cdr:x>0.69208</cdr:x>
      <cdr:y>0.09713</cdr:y>
    </cdr:from>
    <cdr:to>
      <cdr:x>0.72119</cdr:x>
      <cdr:y>0.19627</cdr:y>
    </cdr:to>
    <cdr:sp macro="" textlink="">
      <cdr:nvSpPr>
        <cdr:cNvPr id="4" name="Ovale 3">
          <a:extLst xmlns:a="http://schemas.openxmlformats.org/drawingml/2006/main">
            <a:ext uri="{FF2B5EF4-FFF2-40B4-BE49-F238E27FC236}">
              <a16:creationId xmlns:a16="http://schemas.microsoft.com/office/drawing/2014/main" id="{89FF8835-79E0-A3DB-B926-11FA259C4EAB}"/>
            </a:ext>
          </a:extLst>
        </cdr:cNvPr>
        <cdr:cNvSpPr/>
      </cdr:nvSpPr>
      <cdr:spPr>
        <a:xfrm xmlns:a="http://schemas.openxmlformats.org/drawingml/2006/main">
          <a:off x="4987256" y="307878"/>
          <a:ext cx="209725" cy="314239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9050">
          <a:solidFill>
            <a:srgbClr val="FF0000"/>
          </a:solidFill>
          <a:prstDash val="solid"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it-IT"/>
        </a:p>
      </cdr:txBody>
    </cdr:sp>
  </cdr:relSizeAnchor>
  <cdr:relSizeAnchor xmlns:cdr="http://schemas.openxmlformats.org/drawingml/2006/chartDrawing">
    <cdr:from>
      <cdr:x>0.87376</cdr:x>
      <cdr:y>0.09713</cdr:y>
    </cdr:from>
    <cdr:to>
      <cdr:x>0.90286</cdr:x>
      <cdr:y>0.19627</cdr:y>
    </cdr:to>
    <cdr:sp macro="" textlink="">
      <cdr:nvSpPr>
        <cdr:cNvPr id="5" name="Ovale 4">
          <a:extLst xmlns:a="http://schemas.openxmlformats.org/drawingml/2006/main">
            <a:ext uri="{FF2B5EF4-FFF2-40B4-BE49-F238E27FC236}">
              <a16:creationId xmlns:a16="http://schemas.microsoft.com/office/drawing/2014/main" id="{4E327E34-8C48-B816-AF9D-7AD21D117D7F}"/>
            </a:ext>
          </a:extLst>
        </cdr:cNvPr>
        <cdr:cNvSpPr/>
      </cdr:nvSpPr>
      <cdr:spPr>
        <a:xfrm xmlns:a="http://schemas.openxmlformats.org/drawingml/2006/main">
          <a:off x="6296405" y="307879"/>
          <a:ext cx="209725" cy="314239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9050">
          <a:solidFill>
            <a:srgbClr val="FF0000"/>
          </a:solidFill>
          <a:prstDash val="solid"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it-IT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0.32943</cdr:x>
      <cdr:y>0.05024</cdr:y>
    </cdr:from>
    <cdr:to>
      <cdr:x>0.33891</cdr:x>
      <cdr:y>0.08424</cdr:y>
    </cdr:to>
    <cdr:sp macro="" textlink="">
      <cdr:nvSpPr>
        <cdr:cNvPr id="3" name="Estrazione 2">
          <a:extLst xmlns:a="http://schemas.openxmlformats.org/drawingml/2006/main">
            <a:ext uri="{FF2B5EF4-FFF2-40B4-BE49-F238E27FC236}">
              <a16:creationId xmlns:a16="http://schemas.microsoft.com/office/drawing/2014/main" id="{626FA045-3CB2-E4C1-BDE5-9B8DCBD39BC0}"/>
            </a:ext>
          </a:extLst>
        </cdr:cNvPr>
        <cdr:cNvSpPr/>
      </cdr:nvSpPr>
      <cdr:spPr>
        <a:xfrm xmlns:a="http://schemas.openxmlformats.org/drawingml/2006/main">
          <a:off x="2648379" y="168905"/>
          <a:ext cx="76200" cy="114300"/>
        </a:xfrm>
        <a:prstGeom xmlns:a="http://schemas.openxmlformats.org/drawingml/2006/main" prst="flowChartExtract">
          <a:avLst/>
        </a:prstGeom>
        <a:solidFill xmlns:a="http://schemas.openxmlformats.org/drawingml/2006/main">
          <a:srgbClr val="09FF78"/>
        </a:solidFill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defPPr>
            <a:defRPr lang="it-IT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lang="it-IT" sz="1100"/>
        </a:p>
      </cdr:txBody>
    </cdr:sp>
  </cdr:relSizeAnchor>
  <cdr:relSizeAnchor xmlns:cdr="http://schemas.openxmlformats.org/drawingml/2006/chartDrawing">
    <cdr:from>
      <cdr:x>0.36601</cdr:x>
      <cdr:y>0.10124</cdr:y>
    </cdr:from>
    <cdr:to>
      <cdr:x>0.37549</cdr:x>
      <cdr:y>0.13524</cdr:y>
    </cdr:to>
    <cdr:sp macro="" textlink="">
      <cdr:nvSpPr>
        <cdr:cNvPr id="4" name="Estrazione 3">
          <a:extLst xmlns:a="http://schemas.openxmlformats.org/drawingml/2006/main">
            <a:ext uri="{FF2B5EF4-FFF2-40B4-BE49-F238E27FC236}">
              <a16:creationId xmlns:a16="http://schemas.microsoft.com/office/drawing/2014/main" id="{8D66B1E0-4055-0D36-16B6-F2AE76B94261}"/>
            </a:ext>
          </a:extLst>
        </cdr:cNvPr>
        <cdr:cNvSpPr/>
      </cdr:nvSpPr>
      <cdr:spPr>
        <a:xfrm xmlns:a="http://schemas.openxmlformats.org/drawingml/2006/main">
          <a:off x="2942460" y="340355"/>
          <a:ext cx="76200" cy="114300"/>
        </a:xfrm>
        <a:prstGeom xmlns:a="http://schemas.openxmlformats.org/drawingml/2006/main" prst="flowChartExtract">
          <a:avLst/>
        </a:prstGeom>
        <a:solidFill xmlns:a="http://schemas.openxmlformats.org/drawingml/2006/main">
          <a:srgbClr val="09FF78"/>
        </a:solidFill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lang="it-IT" sz="1100"/>
        </a:p>
      </cdr:txBody>
    </cdr:sp>
  </cdr:relSizeAnchor>
  <cdr:relSizeAnchor xmlns:cdr="http://schemas.openxmlformats.org/drawingml/2006/chartDrawing">
    <cdr:from>
      <cdr:x>0.46938</cdr:x>
      <cdr:y>0.08424</cdr:y>
    </cdr:from>
    <cdr:to>
      <cdr:x>0.47886</cdr:x>
      <cdr:y>0.11824</cdr:y>
    </cdr:to>
    <cdr:sp macro="" textlink="">
      <cdr:nvSpPr>
        <cdr:cNvPr id="5" name="Estrazione 4">
          <a:extLst xmlns:a="http://schemas.openxmlformats.org/drawingml/2006/main">
            <a:ext uri="{FF2B5EF4-FFF2-40B4-BE49-F238E27FC236}">
              <a16:creationId xmlns:a16="http://schemas.microsoft.com/office/drawing/2014/main" id="{E14537DE-E5FB-BC3E-6CD9-7A4BB78E10E0}"/>
            </a:ext>
          </a:extLst>
        </cdr:cNvPr>
        <cdr:cNvSpPr/>
      </cdr:nvSpPr>
      <cdr:spPr>
        <a:xfrm xmlns:a="http://schemas.openxmlformats.org/drawingml/2006/main">
          <a:off x="3773436" y="283205"/>
          <a:ext cx="76200" cy="114300"/>
        </a:xfrm>
        <a:prstGeom xmlns:a="http://schemas.openxmlformats.org/drawingml/2006/main" prst="flowChartExtract">
          <a:avLst/>
        </a:prstGeom>
        <a:solidFill xmlns:a="http://schemas.openxmlformats.org/drawingml/2006/main">
          <a:srgbClr val="09FF78"/>
        </a:solidFill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lang="it-IT" sz="1100"/>
        </a:p>
      </cdr:txBody>
    </cdr:sp>
  </cdr:relSizeAnchor>
  <cdr:relSizeAnchor xmlns:cdr="http://schemas.openxmlformats.org/drawingml/2006/chartDrawing">
    <cdr:from>
      <cdr:x>0.50635</cdr:x>
      <cdr:y>0.06724</cdr:y>
    </cdr:from>
    <cdr:to>
      <cdr:x>0.51583</cdr:x>
      <cdr:y>0.10124</cdr:y>
    </cdr:to>
    <cdr:sp macro="" textlink="">
      <cdr:nvSpPr>
        <cdr:cNvPr id="6" name="Estrazione 5">
          <a:extLst xmlns:a="http://schemas.openxmlformats.org/drawingml/2006/main">
            <a:ext uri="{FF2B5EF4-FFF2-40B4-BE49-F238E27FC236}">
              <a16:creationId xmlns:a16="http://schemas.microsoft.com/office/drawing/2014/main" id="{49CDF848-97AB-4433-D35A-2C78F21F465F}"/>
            </a:ext>
          </a:extLst>
        </cdr:cNvPr>
        <cdr:cNvSpPr/>
      </cdr:nvSpPr>
      <cdr:spPr>
        <a:xfrm xmlns:a="http://schemas.openxmlformats.org/drawingml/2006/main">
          <a:off x="4070691" y="226049"/>
          <a:ext cx="76212" cy="114306"/>
        </a:xfrm>
        <a:prstGeom xmlns:a="http://schemas.openxmlformats.org/drawingml/2006/main" prst="flowChartExtract">
          <a:avLst/>
        </a:prstGeom>
        <a:solidFill xmlns:a="http://schemas.openxmlformats.org/drawingml/2006/main">
          <a:srgbClr val="09FF78"/>
        </a:solidFill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lang="it-IT" sz="1100"/>
        </a:p>
      </cdr:txBody>
    </cdr:sp>
  </cdr:relSizeAnchor>
  <cdr:relSizeAnchor xmlns:cdr="http://schemas.openxmlformats.org/drawingml/2006/chartDrawing">
    <cdr:from>
      <cdr:x>0.53834</cdr:x>
      <cdr:y>0.13678</cdr:y>
    </cdr:from>
    <cdr:to>
      <cdr:x>0.54782</cdr:x>
      <cdr:y>0.17078</cdr:y>
    </cdr:to>
    <cdr:sp macro="" textlink="">
      <cdr:nvSpPr>
        <cdr:cNvPr id="7" name="Estrazione 6">
          <a:extLst xmlns:a="http://schemas.openxmlformats.org/drawingml/2006/main">
            <a:ext uri="{FF2B5EF4-FFF2-40B4-BE49-F238E27FC236}">
              <a16:creationId xmlns:a16="http://schemas.microsoft.com/office/drawing/2014/main" id="{7BD5C6C6-6B5E-3138-654F-3813249F34E3}"/>
            </a:ext>
          </a:extLst>
        </cdr:cNvPr>
        <cdr:cNvSpPr/>
      </cdr:nvSpPr>
      <cdr:spPr>
        <a:xfrm xmlns:a="http://schemas.openxmlformats.org/drawingml/2006/main">
          <a:off x="4327835" y="459840"/>
          <a:ext cx="76200" cy="114300"/>
        </a:xfrm>
        <a:prstGeom xmlns:a="http://schemas.openxmlformats.org/drawingml/2006/main" prst="flowChartExtract">
          <a:avLst/>
        </a:prstGeom>
        <a:solidFill xmlns:a="http://schemas.openxmlformats.org/drawingml/2006/main">
          <a:srgbClr val="09FF78"/>
        </a:solidFill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lang="it-IT" sz="1100"/>
        </a:p>
      </cdr:txBody>
    </cdr:sp>
  </cdr:relSizeAnchor>
  <cdr:relSizeAnchor xmlns:cdr="http://schemas.openxmlformats.org/drawingml/2006/chartDrawing">
    <cdr:from>
      <cdr:x>0.57596</cdr:x>
      <cdr:y>0.11824</cdr:y>
    </cdr:from>
    <cdr:to>
      <cdr:x>0.58544</cdr:x>
      <cdr:y>0.15224</cdr:y>
    </cdr:to>
    <cdr:sp macro="" textlink="">
      <cdr:nvSpPr>
        <cdr:cNvPr id="8" name="Estrazione 7">
          <a:extLst xmlns:a="http://schemas.openxmlformats.org/drawingml/2006/main">
            <a:ext uri="{FF2B5EF4-FFF2-40B4-BE49-F238E27FC236}">
              <a16:creationId xmlns:a16="http://schemas.microsoft.com/office/drawing/2014/main" id="{52284ADC-3F67-0476-CB3F-89FA1C53C75B}"/>
            </a:ext>
          </a:extLst>
        </cdr:cNvPr>
        <cdr:cNvSpPr/>
      </cdr:nvSpPr>
      <cdr:spPr>
        <a:xfrm xmlns:a="http://schemas.openxmlformats.org/drawingml/2006/main">
          <a:off x="4630305" y="397505"/>
          <a:ext cx="76200" cy="114300"/>
        </a:xfrm>
        <a:prstGeom xmlns:a="http://schemas.openxmlformats.org/drawingml/2006/main" prst="flowChartExtract">
          <a:avLst/>
        </a:prstGeom>
        <a:solidFill xmlns:a="http://schemas.openxmlformats.org/drawingml/2006/main">
          <a:srgbClr val="09FF78"/>
        </a:solidFill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lang="it-IT" sz="1100"/>
        </a:p>
      </cdr:txBody>
    </cdr:sp>
  </cdr:relSizeAnchor>
  <cdr:relSizeAnchor xmlns:cdr="http://schemas.openxmlformats.org/drawingml/2006/chartDrawing">
    <cdr:from>
      <cdr:x>0.61046</cdr:x>
      <cdr:y>0.13584</cdr:y>
    </cdr:from>
    <cdr:to>
      <cdr:x>0.61994</cdr:x>
      <cdr:y>0.16984</cdr:y>
    </cdr:to>
    <cdr:sp macro="" textlink="">
      <cdr:nvSpPr>
        <cdr:cNvPr id="9" name="Estrazione 8">
          <a:extLst xmlns:a="http://schemas.openxmlformats.org/drawingml/2006/main">
            <a:ext uri="{FF2B5EF4-FFF2-40B4-BE49-F238E27FC236}">
              <a16:creationId xmlns:a16="http://schemas.microsoft.com/office/drawing/2014/main" id="{EA909BD3-E885-2393-9367-BCA4007E3AB2}"/>
            </a:ext>
          </a:extLst>
        </cdr:cNvPr>
        <cdr:cNvSpPr/>
      </cdr:nvSpPr>
      <cdr:spPr>
        <a:xfrm xmlns:a="http://schemas.openxmlformats.org/drawingml/2006/main">
          <a:off x="4907608" y="456694"/>
          <a:ext cx="76200" cy="114300"/>
        </a:xfrm>
        <a:prstGeom xmlns:a="http://schemas.openxmlformats.org/drawingml/2006/main" prst="flowChartExtract">
          <a:avLst/>
        </a:prstGeom>
        <a:solidFill xmlns:a="http://schemas.openxmlformats.org/drawingml/2006/main">
          <a:srgbClr val="09FF78"/>
        </a:solidFill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lang="it-IT" sz="1100"/>
        </a:p>
      </cdr:txBody>
    </cdr:sp>
  </cdr:relSizeAnchor>
  <cdr:relSizeAnchor xmlns:cdr="http://schemas.openxmlformats.org/drawingml/2006/chartDrawing">
    <cdr:from>
      <cdr:x>0.67843</cdr:x>
      <cdr:y>0.10124</cdr:y>
    </cdr:from>
    <cdr:to>
      <cdr:x>0.68791</cdr:x>
      <cdr:y>0.13524</cdr:y>
    </cdr:to>
    <cdr:sp macro="" textlink="">
      <cdr:nvSpPr>
        <cdr:cNvPr id="10" name="Estrazione 9">
          <a:extLst xmlns:a="http://schemas.openxmlformats.org/drawingml/2006/main">
            <a:ext uri="{FF2B5EF4-FFF2-40B4-BE49-F238E27FC236}">
              <a16:creationId xmlns:a16="http://schemas.microsoft.com/office/drawing/2014/main" id="{ED3C1260-3D8B-59A0-4E55-7469103B2BFF}"/>
            </a:ext>
          </a:extLst>
        </cdr:cNvPr>
        <cdr:cNvSpPr/>
      </cdr:nvSpPr>
      <cdr:spPr>
        <a:xfrm xmlns:a="http://schemas.openxmlformats.org/drawingml/2006/main">
          <a:off x="5454065" y="340349"/>
          <a:ext cx="76212" cy="114306"/>
        </a:xfrm>
        <a:prstGeom xmlns:a="http://schemas.openxmlformats.org/drawingml/2006/main" prst="flowChartExtract">
          <a:avLst/>
        </a:prstGeom>
        <a:solidFill xmlns:a="http://schemas.openxmlformats.org/drawingml/2006/main">
          <a:srgbClr val="09FF78"/>
        </a:solidFill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lang="it-IT" sz="1100"/>
        </a:p>
      </cdr:txBody>
    </cdr:sp>
  </cdr:relSizeAnchor>
  <cdr:relSizeAnchor xmlns:cdr="http://schemas.openxmlformats.org/drawingml/2006/chartDrawing">
    <cdr:from>
      <cdr:x>0.19108</cdr:x>
      <cdr:y>0.11824</cdr:y>
    </cdr:from>
    <cdr:to>
      <cdr:x>0.20056</cdr:x>
      <cdr:y>0.15224</cdr:y>
    </cdr:to>
    <cdr:sp macro="" textlink="">
      <cdr:nvSpPr>
        <cdr:cNvPr id="11" name="Estrazione 10">
          <a:extLst xmlns:a="http://schemas.openxmlformats.org/drawingml/2006/main">
            <a:ext uri="{FF2B5EF4-FFF2-40B4-BE49-F238E27FC236}">
              <a16:creationId xmlns:a16="http://schemas.microsoft.com/office/drawing/2014/main" id="{563AE507-910D-C2DF-60AE-25379511F626}"/>
            </a:ext>
          </a:extLst>
        </cdr:cNvPr>
        <cdr:cNvSpPr/>
      </cdr:nvSpPr>
      <cdr:spPr>
        <a:xfrm xmlns:a="http://schemas.openxmlformats.org/drawingml/2006/main">
          <a:off x="1536166" y="397505"/>
          <a:ext cx="76200" cy="114300"/>
        </a:xfrm>
        <a:prstGeom xmlns:a="http://schemas.openxmlformats.org/drawingml/2006/main" prst="flowChartExtract">
          <a:avLst/>
        </a:prstGeom>
        <a:solidFill xmlns:a="http://schemas.openxmlformats.org/drawingml/2006/main">
          <a:srgbClr val="09FF78"/>
        </a:solidFill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lang="it-IT" sz="1100"/>
        </a:p>
      </cdr:txBody>
    </cdr:sp>
  </cdr:relSizeAnchor>
  <cdr:relSizeAnchor xmlns:cdr="http://schemas.openxmlformats.org/drawingml/2006/chartDrawing">
    <cdr:from>
      <cdr:x>0.22448</cdr:x>
      <cdr:y>0.08424</cdr:y>
    </cdr:from>
    <cdr:to>
      <cdr:x>0.23396</cdr:x>
      <cdr:y>0.11824</cdr:y>
    </cdr:to>
    <cdr:sp macro="" textlink="">
      <cdr:nvSpPr>
        <cdr:cNvPr id="12" name="Estrazione 11">
          <a:extLst xmlns:a="http://schemas.openxmlformats.org/drawingml/2006/main">
            <a:ext uri="{FF2B5EF4-FFF2-40B4-BE49-F238E27FC236}">
              <a16:creationId xmlns:a16="http://schemas.microsoft.com/office/drawing/2014/main" id="{FB817EBB-6F24-2F92-CF37-D3A195D6BF77}"/>
            </a:ext>
          </a:extLst>
        </cdr:cNvPr>
        <cdr:cNvSpPr/>
      </cdr:nvSpPr>
      <cdr:spPr>
        <a:xfrm xmlns:a="http://schemas.openxmlformats.org/drawingml/2006/main">
          <a:off x="1804645" y="283205"/>
          <a:ext cx="76212" cy="114306"/>
        </a:xfrm>
        <a:prstGeom xmlns:a="http://schemas.openxmlformats.org/drawingml/2006/main" prst="flowChartExtract">
          <a:avLst/>
        </a:prstGeom>
        <a:solidFill xmlns:a="http://schemas.openxmlformats.org/drawingml/2006/main">
          <a:srgbClr val="09FF78"/>
        </a:solidFill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lang="it-IT" sz="1100"/>
        </a:p>
      </cdr:txBody>
    </cdr:sp>
  </cdr:relSizeAnchor>
  <cdr:relSizeAnchor xmlns:cdr="http://schemas.openxmlformats.org/drawingml/2006/chartDrawing">
    <cdr:from>
      <cdr:x>0.71402</cdr:x>
      <cdr:y>0.06724</cdr:y>
    </cdr:from>
    <cdr:to>
      <cdr:x>0.7235</cdr:x>
      <cdr:y>0.10124</cdr:y>
    </cdr:to>
    <cdr:sp macro="" textlink="">
      <cdr:nvSpPr>
        <cdr:cNvPr id="13" name="Estrazione 12">
          <a:extLst xmlns:a="http://schemas.openxmlformats.org/drawingml/2006/main">
            <a:ext uri="{FF2B5EF4-FFF2-40B4-BE49-F238E27FC236}">
              <a16:creationId xmlns:a16="http://schemas.microsoft.com/office/drawing/2014/main" id="{C0A8292C-5239-44D0-B1B4-3C8443A329E3}"/>
            </a:ext>
          </a:extLst>
        </cdr:cNvPr>
        <cdr:cNvSpPr/>
      </cdr:nvSpPr>
      <cdr:spPr>
        <a:xfrm xmlns:a="http://schemas.openxmlformats.org/drawingml/2006/main" rot="10800000">
          <a:off x="5740156" y="226055"/>
          <a:ext cx="76200" cy="114300"/>
        </a:xfrm>
        <a:prstGeom xmlns:a="http://schemas.openxmlformats.org/drawingml/2006/main" prst="flowChartExtract">
          <a:avLst/>
        </a:prstGeom>
        <a:solidFill xmlns:a="http://schemas.openxmlformats.org/drawingml/2006/main">
          <a:schemeClr val="accent2"/>
        </a:solidFill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defPPr>
            <a:defRPr lang="it-IT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lang="it-IT" sz="1100"/>
        </a:p>
      </cdr:txBody>
    </cdr:sp>
  </cdr:relSizeAnchor>
  <cdr:relSizeAnchor xmlns:cdr="http://schemas.openxmlformats.org/drawingml/2006/chartDrawing">
    <cdr:from>
      <cdr:x>0.81864</cdr:x>
      <cdr:y>0.10124</cdr:y>
    </cdr:from>
    <cdr:to>
      <cdr:x>0.82811</cdr:x>
      <cdr:y>0.13524</cdr:y>
    </cdr:to>
    <cdr:sp macro="" textlink="">
      <cdr:nvSpPr>
        <cdr:cNvPr id="14" name="Estrazione 13">
          <a:extLst xmlns:a="http://schemas.openxmlformats.org/drawingml/2006/main">
            <a:ext uri="{FF2B5EF4-FFF2-40B4-BE49-F238E27FC236}">
              <a16:creationId xmlns:a16="http://schemas.microsoft.com/office/drawing/2014/main" id="{7D065FB5-3830-19BD-7F76-615AAE83233A}"/>
            </a:ext>
          </a:extLst>
        </cdr:cNvPr>
        <cdr:cNvSpPr/>
      </cdr:nvSpPr>
      <cdr:spPr>
        <a:xfrm xmlns:a="http://schemas.openxmlformats.org/drawingml/2006/main" rot="10800000">
          <a:off x="6581200" y="340355"/>
          <a:ext cx="76200" cy="114300"/>
        </a:xfrm>
        <a:prstGeom xmlns:a="http://schemas.openxmlformats.org/drawingml/2006/main" prst="flowChartExtract">
          <a:avLst/>
        </a:prstGeom>
        <a:solidFill xmlns:a="http://schemas.openxmlformats.org/drawingml/2006/main">
          <a:schemeClr val="accent2"/>
        </a:solidFill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lang="it-IT" sz="1100"/>
        </a:p>
      </cdr:txBody>
    </cdr:sp>
  </cdr:relSizeAnchor>
  <cdr:relSizeAnchor xmlns:cdr="http://schemas.openxmlformats.org/drawingml/2006/chartDrawing">
    <cdr:from>
      <cdr:x>0.40051</cdr:x>
      <cdr:y>0.15224</cdr:y>
    </cdr:from>
    <cdr:to>
      <cdr:x>0.40998</cdr:x>
      <cdr:y>0.18623</cdr:y>
    </cdr:to>
    <cdr:sp macro="" textlink="">
      <cdr:nvSpPr>
        <cdr:cNvPr id="16" name="Estrazione 15">
          <a:extLst xmlns:a="http://schemas.openxmlformats.org/drawingml/2006/main">
            <a:ext uri="{FF2B5EF4-FFF2-40B4-BE49-F238E27FC236}">
              <a16:creationId xmlns:a16="http://schemas.microsoft.com/office/drawing/2014/main" id="{59E607C4-CD5B-2585-3A79-9A0B8E5200CD}"/>
            </a:ext>
          </a:extLst>
        </cdr:cNvPr>
        <cdr:cNvSpPr/>
      </cdr:nvSpPr>
      <cdr:spPr>
        <a:xfrm xmlns:a="http://schemas.openxmlformats.org/drawingml/2006/main">
          <a:off x="3219763" y="511806"/>
          <a:ext cx="76200" cy="114300"/>
        </a:xfrm>
        <a:prstGeom xmlns:a="http://schemas.openxmlformats.org/drawingml/2006/main" prst="flowChartExtract">
          <a:avLst/>
        </a:prstGeom>
        <a:solidFill xmlns:a="http://schemas.openxmlformats.org/drawingml/2006/main">
          <a:srgbClr val="09FF78"/>
        </a:solidFill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lang="it-IT" sz="1100"/>
        </a:p>
      </cdr:txBody>
    </cdr:sp>
  </cdr:relSizeAnchor>
  <cdr:relSizeAnchor xmlns:cdr="http://schemas.openxmlformats.org/drawingml/2006/chartDrawing">
    <cdr:from>
      <cdr:x>0.92617</cdr:x>
      <cdr:y>0.10124</cdr:y>
    </cdr:from>
    <cdr:to>
      <cdr:x>0.93565</cdr:x>
      <cdr:y>0.13524</cdr:y>
    </cdr:to>
    <cdr:sp macro="" textlink="">
      <cdr:nvSpPr>
        <cdr:cNvPr id="17" name="Estrazione 16">
          <a:extLst xmlns:a="http://schemas.openxmlformats.org/drawingml/2006/main">
            <a:ext uri="{FF2B5EF4-FFF2-40B4-BE49-F238E27FC236}">
              <a16:creationId xmlns:a16="http://schemas.microsoft.com/office/drawing/2014/main" id="{574CCAAC-4C71-4373-2852-4A853BE34B05}"/>
            </a:ext>
          </a:extLst>
        </cdr:cNvPr>
        <cdr:cNvSpPr/>
      </cdr:nvSpPr>
      <cdr:spPr>
        <a:xfrm xmlns:a="http://schemas.openxmlformats.org/drawingml/2006/main" rot="10800000">
          <a:off x="7445732" y="340355"/>
          <a:ext cx="76200" cy="114300"/>
        </a:xfrm>
        <a:prstGeom xmlns:a="http://schemas.openxmlformats.org/drawingml/2006/main" prst="flowChartExtract">
          <a:avLst/>
        </a:prstGeom>
        <a:solidFill xmlns:a="http://schemas.openxmlformats.org/drawingml/2006/main">
          <a:schemeClr val="accent2"/>
        </a:solidFill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lang="it-IT" sz="1100"/>
        </a:p>
      </cdr:txBody>
    </cdr:sp>
  </cdr:relSizeAnchor>
  <cdr:relSizeAnchor xmlns:cdr="http://schemas.openxmlformats.org/drawingml/2006/chartDrawing">
    <cdr:from>
      <cdr:x>0.75412</cdr:x>
      <cdr:y>0.10124</cdr:y>
    </cdr:from>
    <cdr:to>
      <cdr:x>0.7636</cdr:x>
      <cdr:y>0.13524</cdr:y>
    </cdr:to>
    <cdr:sp macro="" textlink="">
      <cdr:nvSpPr>
        <cdr:cNvPr id="18" name="Estrazione 17">
          <a:extLst xmlns:a="http://schemas.openxmlformats.org/drawingml/2006/main">
            <a:ext uri="{FF2B5EF4-FFF2-40B4-BE49-F238E27FC236}">
              <a16:creationId xmlns:a16="http://schemas.microsoft.com/office/drawing/2014/main" id="{DEA600A4-ECE7-58F5-51E3-FF916C655A1A}"/>
            </a:ext>
          </a:extLst>
        </cdr:cNvPr>
        <cdr:cNvSpPr/>
      </cdr:nvSpPr>
      <cdr:spPr>
        <a:xfrm xmlns:a="http://schemas.openxmlformats.org/drawingml/2006/main" rot="10800000">
          <a:off x="6062561" y="340355"/>
          <a:ext cx="76200" cy="114300"/>
        </a:xfrm>
        <a:prstGeom xmlns:a="http://schemas.openxmlformats.org/drawingml/2006/main" prst="flowChartExtract">
          <a:avLst/>
        </a:prstGeom>
        <a:solidFill xmlns:a="http://schemas.openxmlformats.org/drawingml/2006/main">
          <a:schemeClr val="accent2"/>
        </a:solidFill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defPPr>
            <a:defRPr lang="it-IT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lang="it-IT" sz="1100"/>
        </a:p>
      </cdr:txBody>
    </cdr:sp>
  </cdr:relSizeAnchor>
  <cdr:relSizeAnchor xmlns:cdr="http://schemas.openxmlformats.org/drawingml/2006/chartDrawing">
    <cdr:from>
      <cdr:x>0.12006</cdr:x>
      <cdr:y>0.10124</cdr:y>
    </cdr:from>
    <cdr:to>
      <cdr:x>0.12954</cdr:x>
      <cdr:y>0.13524</cdr:y>
    </cdr:to>
    <cdr:sp macro="" textlink="">
      <cdr:nvSpPr>
        <cdr:cNvPr id="19" name="Estrazione 18">
          <a:extLst xmlns:a="http://schemas.openxmlformats.org/drawingml/2006/main">
            <a:ext uri="{FF2B5EF4-FFF2-40B4-BE49-F238E27FC236}">
              <a16:creationId xmlns:a16="http://schemas.microsoft.com/office/drawing/2014/main" id="{3F281CB4-3767-4BE7-256C-C42BAFB19438}"/>
            </a:ext>
          </a:extLst>
        </cdr:cNvPr>
        <cdr:cNvSpPr/>
      </cdr:nvSpPr>
      <cdr:spPr>
        <a:xfrm xmlns:a="http://schemas.openxmlformats.org/drawingml/2006/main" rot="10800000">
          <a:off x="965180" y="340355"/>
          <a:ext cx="76200" cy="114300"/>
        </a:xfrm>
        <a:prstGeom xmlns:a="http://schemas.openxmlformats.org/drawingml/2006/main" prst="flowChartExtract">
          <a:avLst/>
        </a:prstGeom>
        <a:solidFill xmlns:a="http://schemas.openxmlformats.org/drawingml/2006/main">
          <a:schemeClr val="accent2"/>
        </a:solidFill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lang="it-IT" sz="1100"/>
        </a:p>
      </cdr:txBody>
    </cdr:sp>
  </cdr:relSizeAnchor>
  <cdr:relSizeAnchor xmlns:cdr="http://schemas.openxmlformats.org/drawingml/2006/chartDrawing">
    <cdr:from>
      <cdr:x>0.26031</cdr:x>
      <cdr:y>0.10124</cdr:y>
    </cdr:from>
    <cdr:to>
      <cdr:x>0.26979</cdr:x>
      <cdr:y>0.13524</cdr:y>
    </cdr:to>
    <cdr:sp macro="" textlink="">
      <cdr:nvSpPr>
        <cdr:cNvPr id="20" name="Estrazione 19">
          <a:extLst xmlns:a="http://schemas.openxmlformats.org/drawingml/2006/main">
            <a:ext uri="{FF2B5EF4-FFF2-40B4-BE49-F238E27FC236}">
              <a16:creationId xmlns:a16="http://schemas.microsoft.com/office/drawing/2014/main" id="{0CBCE4F7-6AAF-EE74-08A8-B53B8A4611CC}"/>
            </a:ext>
          </a:extLst>
        </cdr:cNvPr>
        <cdr:cNvSpPr/>
      </cdr:nvSpPr>
      <cdr:spPr>
        <a:xfrm xmlns:a="http://schemas.openxmlformats.org/drawingml/2006/main" rot="10800000">
          <a:off x="2092710" y="340355"/>
          <a:ext cx="76200" cy="114300"/>
        </a:xfrm>
        <a:prstGeom xmlns:a="http://schemas.openxmlformats.org/drawingml/2006/main" prst="flowChartExtract">
          <a:avLst/>
        </a:prstGeom>
        <a:solidFill xmlns:a="http://schemas.openxmlformats.org/drawingml/2006/main">
          <a:schemeClr val="accent2"/>
        </a:solidFill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t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lang="it-IT" sz="11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6738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E9C52188-6F3C-46BB-B44D-6C16288C8DF3}" type="datetimeFigureOut">
              <a:rPr lang="it-IT" smtClean="0"/>
              <a:pPr/>
              <a:t>09/11/2023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6738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53AAE6D3-8745-4C01-A573-36DCC704A0A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B42F-40BA-4A70-8D81-09FC17571CB6}" type="datetimeFigureOut">
              <a:rPr lang="it-IT" smtClean="0"/>
              <a:pPr/>
              <a:t>09/11/2023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1304-F4DD-4779-91C2-627CCB50B64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3988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B42F-40BA-4A70-8D81-09FC17571CB6}" type="datetimeFigureOut">
              <a:rPr lang="it-IT" smtClean="0"/>
              <a:pPr/>
              <a:t>09/11/2023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1304-F4DD-4779-91C2-627CCB50B64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6219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B42F-40BA-4A70-8D81-09FC17571CB6}" type="datetimeFigureOut">
              <a:rPr lang="it-IT" smtClean="0"/>
              <a:pPr/>
              <a:t>09/11/2023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1304-F4DD-4779-91C2-627CCB50B64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8807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B42F-40BA-4A70-8D81-09FC17571CB6}" type="datetimeFigureOut">
              <a:rPr lang="it-IT" smtClean="0"/>
              <a:pPr/>
              <a:t>09/11/2023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1304-F4DD-4779-91C2-627CCB50B64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6686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B42F-40BA-4A70-8D81-09FC17571CB6}" type="datetimeFigureOut">
              <a:rPr lang="it-IT" smtClean="0"/>
              <a:pPr/>
              <a:t>09/11/2023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1304-F4DD-4779-91C2-627CCB50B64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4296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B42F-40BA-4A70-8D81-09FC17571CB6}" type="datetimeFigureOut">
              <a:rPr lang="it-IT" smtClean="0"/>
              <a:pPr/>
              <a:t>09/11/2023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1304-F4DD-4779-91C2-627CCB50B64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0102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B42F-40BA-4A70-8D81-09FC17571CB6}" type="datetimeFigureOut">
              <a:rPr lang="it-IT" smtClean="0"/>
              <a:pPr/>
              <a:t>09/11/2023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1304-F4DD-4779-91C2-627CCB50B64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986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B42F-40BA-4A70-8D81-09FC17571CB6}" type="datetimeFigureOut">
              <a:rPr lang="it-IT" smtClean="0"/>
              <a:pPr/>
              <a:t>09/11/2023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1304-F4DD-4779-91C2-627CCB50B64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255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B42F-40BA-4A70-8D81-09FC17571CB6}" type="datetimeFigureOut">
              <a:rPr lang="it-IT" smtClean="0"/>
              <a:pPr/>
              <a:t>09/11/2023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1304-F4DD-4779-91C2-627CCB50B64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783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B42F-40BA-4A70-8D81-09FC17571CB6}" type="datetimeFigureOut">
              <a:rPr lang="it-IT" smtClean="0"/>
              <a:pPr/>
              <a:t>09/11/2023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1304-F4DD-4779-91C2-627CCB50B64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3353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5B42F-40BA-4A70-8D81-09FC17571CB6}" type="datetimeFigureOut">
              <a:rPr lang="it-IT" smtClean="0"/>
              <a:pPr/>
              <a:t>09/11/2023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B1304-F4DD-4779-91C2-627CCB50B64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1925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28650" y="7590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2236763"/>
            <a:ext cx="7886700" cy="394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5B42F-40BA-4A70-8D81-09FC17571CB6}" type="datetimeFigureOut">
              <a:rPr lang="it-IT" smtClean="0"/>
              <a:pPr/>
              <a:t>09/11/2023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B1304-F4DD-4779-91C2-627CCB50B64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429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51238" y="2143855"/>
            <a:ext cx="6858000" cy="2387600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Il censimento delle attività commerciali all'interno e prospicienti il ring di Pordenone</a:t>
            </a:r>
            <a:br>
              <a:rPr lang="it-IT" b="1" dirty="0">
                <a:solidFill>
                  <a:srgbClr val="FF0000"/>
                </a:solidFill>
              </a:rPr>
            </a:br>
            <a:br>
              <a:rPr lang="it-IT" b="1" dirty="0">
                <a:solidFill>
                  <a:srgbClr val="FF0000"/>
                </a:solidFill>
              </a:rPr>
            </a:br>
            <a:r>
              <a:rPr lang="it-IT" sz="2700" b="1" dirty="0">
                <a:solidFill>
                  <a:srgbClr val="FF0000"/>
                </a:solidFill>
              </a:rPr>
              <a:t>elaborazione Comune di Pordenone su dati GSM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18287" y="4942701"/>
            <a:ext cx="6858000" cy="957649"/>
          </a:xfrm>
        </p:spPr>
        <p:txBody>
          <a:bodyPr>
            <a:normAutofit/>
          </a:bodyPr>
          <a:lstStyle/>
          <a:p>
            <a:r>
              <a:rPr lang="it-IT" sz="2400" dirty="0"/>
              <a:t>Confronto febbraio 2019 – ottobre 2023</a:t>
            </a:r>
          </a:p>
        </p:txBody>
      </p:sp>
    </p:spTree>
    <p:extLst>
      <p:ext uri="{BB962C8B-B14F-4D97-AF65-F5344CB8AC3E}">
        <p14:creationId xmlns:p14="http://schemas.microsoft.com/office/powerpoint/2010/main" val="1130287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8650" y="759026"/>
            <a:ext cx="7988128" cy="1325563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Censimento delle attività per stato dell’occupazione dei locali</a:t>
            </a:r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>
          <a:xfrm>
            <a:off x="642550" y="5461685"/>
            <a:ext cx="7872799" cy="715277"/>
          </a:xfrm>
        </p:spPr>
        <p:txBody>
          <a:bodyPr/>
          <a:lstStyle/>
          <a:p>
            <a:pPr>
              <a:buNone/>
            </a:pPr>
            <a:r>
              <a:rPr lang="it-IT" dirty="0"/>
              <a:t>*Non disponibile: locale non disponibile sul mercato</a:t>
            </a:r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848CC641-F3C7-D89A-3B3B-C1C19CBBDD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1744296"/>
              </p:ext>
            </p:extLst>
          </p:nvPr>
        </p:nvGraphicFramePr>
        <p:xfrm>
          <a:off x="1786833" y="1961669"/>
          <a:ext cx="4748213" cy="3152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>
                <a:solidFill>
                  <a:srgbClr val="FF0000"/>
                </a:solidFill>
                <a:latin typeface="+mn-lt"/>
              </a:rPr>
              <a:t>I cambiamenti tra febbraio 2019 e ottobre 2023</a:t>
            </a:r>
          </a:p>
        </p:txBody>
      </p:sp>
      <p:graphicFrame>
        <p:nvGraphicFramePr>
          <p:cNvPr id="3" name="Grafico 2">
            <a:extLst>
              <a:ext uri="{FF2B5EF4-FFF2-40B4-BE49-F238E27FC236}">
                <a16:creationId xmlns:a16="http://schemas.microsoft.com/office/drawing/2014/main" id="{59B3EEB3-737D-D1B6-78AE-F363197E4F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6702827"/>
              </p:ext>
            </p:extLst>
          </p:nvPr>
        </p:nvGraphicFramePr>
        <p:xfrm>
          <a:off x="1304925" y="1749804"/>
          <a:ext cx="653415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Ovale 6">
            <a:extLst>
              <a:ext uri="{FF2B5EF4-FFF2-40B4-BE49-F238E27FC236}">
                <a16:creationId xmlns:a16="http://schemas.microsoft.com/office/drawing/2014/main" id="{25BB2B1D-1154-A990-690E-D6E377346DFE}"/>
              </a:ext>
            </a:extLst>
          </p:cNvPr>
          <p:cNvSpPr/>
          <p:nvPr/>
        </p:nvSpPr>
        <p:spPr>
          <a:xfrm>
            <a:off x="2860646" y="2084589"/>
            <a:ext cx="1627464" cy="49922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8650" y="759026"/>
            <a:ext cx="7886700" cy="750597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“Le vie più commerciali*”</a:t>
            </a:r>
            <a:br>
              <a:rPr lang="it-IT" b="1" dirty="0">
                <a:solidFill>
                  <a:srgbClr val="FF0000"/>
                </a:solidFill>
              </a:rPr>
            </a:br>
            <a:r>
              <a:rPr lang="it-IT" b="1" dirty="0">
                <a:solidFill>
                  <a:srgbClr val="FF0000"/>
                </a:solidFill>
              </a:rPr>
              <a:t>graduatoria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F57D265-58E9-9946-3759-3FA8ACC9282F}"/>
              </a:ext>
            </a:extLst>
          </p:cNvPr>
          <p:cNvSpPr txBox="1"/>
          <p:nvPr/>
        </p:nvSpPr>
        <p:spPr>
          <a:xfrm>
            <a:off x="2855343" y="5814045"/>
            <a:ext cx="3864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*con oltre 10 unità</a:t>
            </a:r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EC228834-EB25-B94A-6000-B9B5533D73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217319"/>
              </p:ext>
            </p:extLst>
          </p:nvPr>
        </p:nvGraphicFramePr>
        <p:xfrm>
          <a:off x="1476463" y="1881186"/>
          <a:ext cx="6618914" cy="36555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8650" y="759026"/>
            <a:ext cx="7886700" cy="1048059"/>
          </a:xfrm>
        </p:spPr>
        <p:txBody>
          <a:bodyPr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Tasso di occupazione delle vie più commerciali ottobre 2023</a:t>
            </a:r>
          </a:p>
        </p:txBody>
      </p:sp>
      <p:graphicFrame>
        <p:nvGraphicFramePr>
          <p:cNvPr id="9" name="Grafico 8">
            <a:extLst>
              <a:ext uri="{FF2B5EF4-FFF2-40B4-BE49-F238E27FC236}">
                <a16:creationId xmlns:a16="http://schemas.microsoft.com/office/drawing/2014/main" id="{E001B5B9-37C9-4C0E-99CE-78E1729DF5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5913338"/>
              </p:ext>
            </p:extLst>
          </p:nvPr>
        </p:nvGraphicFramePr>
        <p:xfrm>
          <a:off x="914400" y="1881187"/>
          <a:ext cx="7206143" cy="3689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Ovale 10">
            <a:extLst>
              <a:ext uri="{FF2B5EF4-FFF2-40B4-BE49-F238E27FC236}">
                <a16:creationId xmlns:a16="http://schemas.microsoft.com/office/drawing/2014/main" id="{84CE1218-53A1-B6BC-6772-6AED5AC61797}"/>
              </a:ext>
            </a:extLst>
          </p:cNvPr>
          <p:cNvSpPr/>
          <p:nvPr/>
        </p:nvSpPr>
        <p:spPr>
          <a:xfrm>
            <a:off x="2910980" y="2272956"/>
            <a:ext cx="209725" cy="314239"/>
          </a:xfrm>
          <a:prstGeom prst="ellipse">
            <a:avLst/>
          </a:prstGeom>
          <a:noFill/>
          <a:ln w="190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B3A66D-689E-E4B7-6615-753A31A93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Tasso di occupazione delle vie più commerciali confronto febbraio 2019 - ottobre 2023</a:t>
            </a:r>
            <a:endParaRPr lang="it-IT" dirty="0"/>
          </a:p>
        </p:txBody>
      </p:sp>
      <p:sp>
        <p:nvSpPr>
          <p:cNvPr id="4" name="Estrazione 3">
            <a:extLst>
              <a:ext uri="{FF2B5EF4-FFF2-40B4-BE49-F238E27FC236}">
                <a16:creationId xmlns:a16="http://schemas.microsoft.com/office/drawing/2014/main" id="{EC7D2E41-7529-4591-9C6D-56FF1E2774DB}"/>
              </a:ext>
            </a:extLst>
          </p:cNvPr>
          <p:cNvSpPr/>
          <p:nvPr/>
        </p:nvSpPr>
        <p:spPr>
          <a:xfrm>
            <a:off x="1857950" y="2404419"/>
            <a:ext cx="76200" cy="114300"/>
          </a:xfrm>
          <a:prstGeom prst="flowChartExtract">
            <a:avLst/>
          </a:prstGeom>
          <a:solidFill>
            <a:srgbClr val="09FF78"/>
          </a:solidFill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t-IT" sz="1100"/>
          </a:p>
        </p:txBody>
      </p:sp>
      <p:sp>
        <p:nvSpPr>
          <p:cNvPr id="16" name="Estrazione 15">
            <a:extLst>
              <a:ext uri="{FF2B5EF4-FFF2-40B4-BE49-F238E27FC236}">
                <a16:creationId xmlns:a16="http://schemas.microsoft.com/office/drawing/2014/main" id="{0E15ED20-7C2F-4E55-B4DF-8DBA3B00D40D}"/>
              </a:ext>
            </a:extLst>
          </p:cNvPr>
          <p:cNvSpPr/>
          <p:nvPr/>
        </p:nvSpPr>
        <p:spPr>
          <a:xfrm rot="10800000">
            <a:off x="1282605" y="2404419"/>
            <a:ext cx="76200" cy="114300"/>
          </a:xfrm>
          <a:prstGeom prst="flowChartExtract">
            <a:avLst/>
          </a:prstGeom>
          <a:solidFill>
            <a:schemeClr val="accent2"/>
          </a:solidFill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t-IT" sz="1100"/>
          </a:p>
        </p:txBody>
      </p:sp>
      <p:graphicFrame>
        <p:nvGraphicFramePr>
          <p:cNvPr id="26" name="Grafico 25">
            <a:extLst>
              <a:ext uri="{FF2B5EF4-FFF2-40B4-BE49-F238E27FC236}">
                <a16:creationId xmlns:a16="http://schemas.microsoft.com/office/drawing/2014/main" id="{CDB7E45D-C056-476C-B920-C57E5E9068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6850757"/>
              </p:ext>
            </p:extLst>
          </p:nvPr>
        </p:nvGraphicFramePr>
        <p:xfrm>
          <a:off x="628650" y="2121214"/>
          <a:ext cx="8039232" cy="33619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8" name="Estrazione 27">
            <a:extLst>
              <a:ext uri="{FF2B5EF4-FFF2-40B4-BE49-F238E27FC236}">
                <a16:creationId xmlns:a16="http://schemas.microsoft.com/office/drawing/2014/main" id="{626FA045-3CB2-E4C1-BDE5-9B8DCBD39BC0}"/>
              </a:ext>
            </a:extLst>
          </p:cNvPr>
          <p:cNvSpPr/>
          <p:nvPr/>
        </p:nvSpPr>
        <p:spPr>
          <a:xfrm>
            <a:off x="2985087" y="2347269"/>
            <a:ext cx="76200" cy="114300"/>
          </a:xfrm>
          <a:prstGeom prst="flowChartExtract">
            <a:avLst/>
          </a:prstGeom>
          <a:solidFill>
            <a:srgbClr val="09FF78"/>
          </a:solidFill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t-IT" sz="1100"/>
          </a:p>
        </p:txBody>
      </p:sp>
      <p:sp>
        <p:nvSpPr>
          <p:cNvPr id="29" name="Estrazione 28">
            <a:extLst>
              <a:ext uri="{FF2B5EF4-FFF2-40B4-BE49-F238E27FC236}">
                <a16:creationId xmlns:a16="http://schemas.microsoft.com/office/drawing/2014/main" id="{C0A8292C-5239-44D0-B1B4-3C8443A329E3}"/>
              </a:ext>
            </a:extLst>
          </p:cNvPr>
          <p:cNvSpPr/>
          <p:nvPr/>
        </p:nvSpPr>
        <p:spPr>
          <a:xfrm rot="10800000">
            <a:off x="4112226" y="2518719"/>
            <a:ext cx="76200" cy="114300"/>
          </a:xfrm>
          <a:prstGeom prst="flowChartExtract">
            <a:avLst/>
          </a:prstGeom>
          <a:solidFill>
            <a:schemeClr val="accent2"/>
          </a:solidFill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t-IT" sz="1100"/>
          </a:p>
        </p:txBody>
      </p:sp>
      <p:sp>
        <p:nvSpPr>
          <p:cNvPr id="30" name="Estrazione 29">
            <a:extLst>
              <a:ext uri="{FF2B5EF4-FFF2-40B4-BE49-F238E27FC236}">
                <a16:creationId xmlns:a16="http://schemas.microsoft.com/office/drawing/2014/main" id="{34E0A070-7F77-3892-DE03-33A77D3A265A}"/>
              </a:ext>
            </a:extLst>
          </p:cNvPr>
          <p:cNvSpPr/>
          <p:nvPr/>
        </p:nvSpPr>
        <p:spPr>
          <a:xfrm rot="10800000">
            <a:off x="8342502" y="2575869"/>
            <a:ext cx="76200" cy="114300"/>
          </a:xfrm>
          <a:prstGeom prst="flowChartExtract">
            <a:avLst/>
          </a:prstGeom>
          <a:solidFill>
            <a:schemeClr val="accent2"/>
          </a:solidFill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t-IT" sz="1100"/>
          </a:p>
        </p:txBody>
      </p:sp>
      <p:sp>
        <p:nvSpPr>
          <p:cNvPr id="31" name="Estrazione 30">
            <a:extLst>
              <a:ext uri="{FF2B5EF4-FFF2-40B4-BE49-F238E27FC236}">
                <a16:creationId xmlns:a16="http://schemas.microsoft.com/office/drawing/2014/main" id="{DEA600A4-ECE7-58F5-51E3-FF916C655A1A}"/>
              </a:ext>
            </a:extLst>
          </p:cNvPr>
          <p:cNvSpPr/>
          <p:nvPr/>
        </p:nvSpPr>
        <p:spPr>
          <a:xfrm rot="10800000">
            <a:off x="7513390" y="2921216"/>
            <a:ext cx="76200" cy="114300"/>
          </a:xfrm>
          <a:prstGeom prst="flowChartExtract">
            <a:avLst/>
          </a:prstGeom>
          <a:solidFill>
            <a:schemeClr val="accent2"/>
          </a:solidFill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t-IT" sz="1100"/>
          </a:p>
        </p:txBody>
      </p:sp>
    </p:spTree>
    <p:extLst>
      <p:ext uri="{BB962C8B-B14F-4D97-AF65-F5344CB8AC3E}">
        <p14:creationId xmlns:p14="http://schemas.microsoft.com/office/powerpoint/2010/main" val="2530189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8650" y="834527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Conclusioni</a:t>
            </a:r>
            <a:br>
              <a:rPr lang="it-IT" b="1" dirty="0">
                <a:solidFill>
                  <a:srgbClr val="FF0000"/>
                </a:solidFill>
              </a:rPr>
            </a:br>
            <a:r>
              <a:rPr lang="it-IT" b="1" dirty="0">
                <a:solidFill>
                  <a:srgbClr val="FF0000"/>
                </a:solidFill>
              </a:rPr>
              <a:t>tra febbraio 2019 (prima rilevazione) e ottobre 2023 (quarta rilevazione) si registra che</a:t>
            </a:r>
            <a:r>
              <a:rPr lang="it-IT" dirty="0">
                <a:solidFill>
                  <a:srgbClr val="FF0000"/>
                </a:solidFill>
              </a:rPr>
              <a:t> </a:t>
            </a:r>
            <a:br>
              <a:rPr lang="it-IT" dirty="0">
                <a:solidFill>
                  <a:srgbClr val="FF0000"/>
                </a:solidFill>
              </a:rPr>
            </a:b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Aumenta il numero di unità disponibili sul mercato (+34 unità)</a:t>
            </a:r>
          </a:p>
          <a:p>
            <a:pPr algn="just"/>
            <a:r>
              <a:rPr lang="it-IT" dirty="0"/>
              <a:t>Aumenta il numero di unità occupate (+33 unità)</a:t>
            </a:r>
          </a:p>
          <a:p>
            <a:pPr algn="just"/>
            <a:r>
              <a:rPr lang="it-IT" dirty="0"/>
              <a:t>Rimane costante il numero di unità sfitte (+ 1 unità)</a:t>
            </a:r>
          </a:p>
          <a:p>
            <a:pPr algn="just"/>
            <a:r>
              <a:rPr lang="it-IT" dirty="0"/>
              <a:t>Il tasso di occupazione è del 81,9% (rapporto tra le unità occupate e quelle totali). Prima era del 78,3%</a:t>
            </a:r>
          </a:p>
          <a:p>
            <a:pPr algn="just"/>
            <a:r>
              <a:rPr lang="it-IT" dirty="0"/>
              <a:t>Tra le vie con almeno 10 attività il tasso di occupazione va da un minimo del 42% (via Rovereto), ad un massimo del 97% (Piazza XX Settembre)</a:t>
            </a:r>
          </a:p>
          <a:p>
            <a:pPr algn="just"/>
            <a:r>
              <a:rPr lang="it-IT" dirty="0"/>
              <a:t>I due corsi registrano una lieve diminuzione del tasso di occupazione che aumenta significativamente in viale Marconi, Cavallotti, </a:t>
            </a:r>
            <a:r>
              <a:rPr lang="it-IT" dirty="0" err="1"/>
              <a:t>Cossetti</a:t>
            </a:r>
            <a:endParaRPr lang="it-IT" dirty="0"/>
          </a:p>
          <a:p>
            <a:pPr algn="just"/>
            <a:r>
              <a:rPr lang="it-IT" dirty="0"/>
              <a:t>Il 70% delle unità è risultato SEMPRE occupato mentre l’8% è risultato SEMPRE sfitto</a:t>
            </a:r>
          </a:p>
          <a:p>
            <a:pPr algn="just"/>
            <a:r>
              <a:rPr lang="it-IT" dirty="0"/>
              <a:t>Nel periodo considerato il 10% delle unità si è trasformato da sfitto ad OCCUPATO mentre solo l’8% subisce il processo opposto</a:t>
            </a:r>
          </a:p>
          <a:p>
            <a:pPr algn="just"/>
            <a:r>
              <a:rPr lang="it-IT" dirty="0"/>
              <a:t> Il 2% si è trasformato da “non disponibile” a occupato</a:t>
            </a:r>
          </a:p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ello-Presentazione-Comune-PN-4-3V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lo-Presentazione-Comune-PN-16-9V1.potx" id="{E08D6202-103D-4A5C-86CE-1CDA29151A6E}" vid="{D4D3AD90-4079-4E06-BD58-FE18B0423B81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Modello-Presentazione-Comune-PN-4-3V1</Template>
  <TotalTime>639</TotalTime>
  <Words>298</Words>
  <Application>Microsoft Office PowerPoint</Application>
  <PresentationFormat>Presentazione su schermo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Modello-Presentazione-Comune-PN-4-3V1</vt:lpstr>
      <vt:lpstr>Il censimento delle attività commerciali all'interno e prospicienti il ring di Pordenone  elaborazione Comune di Pordenone su dati GSM</vt:lpstr>
      <vt:lpstr>Censimento delle attività per stato dell’occupazione dei locali</vt:lpstr>
      <vt:lpstr>I cambiamenti tra febbraio 2019 e ottobre 2023</vt:lpstr>
      <vt:lpstr>“Le vie più commerciali*” graduatoria</vt:lpstr>
      <vt:lpstr>Tasso di occupazione delle vie più commerciali ottobre 2023</vt:lpstr>
      <vt:lpstr>Tasso di occupazione delle vie più commerciali confronto febbraio 2019 - ottobre 2023</vt:lpstr>
      <vt:lpstr>Conclusioni tra febbraio 2019 (prima rilevazione) e ottobre 2023 (quarta rilevazione) si registra che  </vt:lpstr>
    </vt:vector>
  </TitlesOfParts>
  <Company>Comune di Pordenone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malacart.m</dc:creator>
  <cp:lastModifiedBy>Voselli Anna</cp:lastModifiedBy>
  <cp:revision>59</cp:revision>
  <cp:lastPrinted>2023-11-09T08:54:27Z</cp:lastPrinted>
  <dcterms:created xsi:type="dcterms:W3CDTF">2019-09-16T15:24:02Z</dcterms:created>
  <dcterms:modified xsi:type="dcterms:W3CDTF">2023-11-09T10:43:25Z</dcterms:modified>
</cp:coreProperties>
</file>