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media/image9.jpeg" ContentType="image/jpeg"/>
  <Override PartName="/ppt/media/image1.jpeg" ContentType="image/jpeg"/>
  <Override PartName="/ppt/media/image23.jpeg" ContentType="image/jpeg"/>
  <Override PartName="/ppt/media/image8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png" ContentType="image/png"/>
  <Override PartName="/ppt/media/image31.png" ContentType="image/png"/>
  <Override PartName="/ppt/media/image7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png" ContentType="image/png"/>
  <Override PartName="/ppt/media/image3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it-IT" sz="1400" spc="-1" strike="noStrike">
                <a:latin typeface="Times New Roman"/>
              </a:rPr>
              <a:t> 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AA8B2D3-9270-479E-BD40-1977E5DCD673}" type="slidenum">
              <a:rPr b="0" lang="it-IT" sz="1400" spc="-1" strike="noStrike">
                <a:latin typeface="Times New Roman"/>
              </a:rPr>
              <a:t>1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896760" y="4643280"/>
            <a:ext cx="4929480" cy="439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896760" y="4643280"/>
            <a:ext cx="4929480" cy="439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96760" y="4643280"/>
            <a:ext cx="4929480" cy="439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4d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"/>
          <p:cNvPicPr/>
          <p:nvPr/>
        </p:nvPicPr>
        <p:blipFill>
          <a:blip r:embed="rId1"/>
          <a:srcRect l="5088" t="2703" r="2525" b="58995"/>
          <a:stretch/>
        </p:blipFill>
        <p:spPr>
          <a:xfrm>
            <a:off x="1140120" y="1340640"/>
            <a:ext cx="6981120" cy="409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"/>
          <p:cNvPicPr/>
          <p:nvPr/>
        </p:nvPicPr>
        <p:blipFill>
          <a:blip r:embed="rId1"/>
          <a:srcRect l="0" t="19504" r="0" b="20225"/>
          <a:stretch/>
        </p:blipFill>
        <p:spPr>
          <a:xfrm>
            <a:off x="-144000" y="2133000"/>
            <a:ext cx="9683280" cy="4124160"/>
          </a:xfrm>
          <a:prstGeom prst="rect">
            <a:avLst/>
          </a:prstGeom>
          <a:ln>
            <a:noFill/>
          </a:ln>
        </p:spPr>
      </p:pic>
      <p:pic>
        <p:nvPicPr>
          <p:cNvPr id="121" name="Picture 4" descr=""/>
          <p:cNvPicPr/>
          <p:nvPr/>
        </p:nvPicPr>
        <p:blipFill>
          <a:blip r:embed="rId2"/>
          <a:srcRect l="20678" t="17312" r="21463" b="21812"/>
          <a:stretch/>
        </p:blipFill>
        <p:spPr>
          <a:xfrm>
            <a:off x="6444360" y="260640"/>
            <a:ext cx="2518920" cy="187272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288000" y="281880"/>
            <a:ext cx="12229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it-IT" sz="1800" spc="-1" strike="noStrike">
                <a:solidFill>
                  <a:srgbClr val="ff0000"/>
                </a:solidFill>
                <a:latin typeface="Verdana"/>
                <a:ea typeface="DejaVu Sans"/>
              </a:rPr>
              <a:t>SEZIONI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66" dur="indefinite" restart="never" nodeType="tmRoot">
          <p:childTnLst>
            <p:seq>
              <p:cTn id="6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3" descr=""/>
          <p:cNvPicPr/>
          <p:nvPr/>
        </p:nvPicPr>
        <p:blipFill>
          <a:blip r:embed="rId1"/>
          <a:srcRect l="0" t="16258" r="0" b="18468"/>
          <a:stretch/>
        </p:blipFill>
        <p:spPr>
          <a:xfrm>
            <a:off x="-148680" y="2133000"/>
            <a:ext cx="9615600" cy="4435560"/>
          </a:xfrm>
          <a:prstGeom prst="rect">
            <a:avLst/>
          </a:prstGeom>
          <a:ln>
            <a:noFill/>
          </a:ln>
        </p:spPr>
      </p:pic>
      <p:pic>
        <p:nvPicPr>
          <p:cNvPr id="124" name="Picture 4" descr=""/>
          <p:cNvPicPr/>
          <p:nvPr/>
        </p:nvPicPr>
        <p:blipFill>
          <a:blip r:embed="rId2"/>
          <a:srcRect l="20678" t="17312" r="21463" b="21812"/>
          <a:stretch/>
        </p:blipFill>
        <p:spPr>
          <a:xfrm>
            <a:off x="6444360" y="260640"/>
            <a:ext cx="2518920" cy="187272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288000" y="281880"/>
            <a:ext cx="12229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it-IT" sz="1800" spc="-1" strike="noStrike">
                <a:solidFill>
                  <a:srgbClr val="ff0000"/>
                </a:solidFill>
                <a:latin typeface="Verdana"/>
                <a:ea typeface="DejaVu Sans"/>
              </a:rPr>
              <a:t>SEZIONI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68" dur="indefinite" restart="never" nodeType="tmRoot">
          <p:childTnLst>
            <p:seq>
              <p:cTn id="6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"/>
          <p:cNvPicPr/>
          <p:nvPr/>
        </p:nvPicPr>
        <p:blipFill>
          <a:blip r:embed="rId1"/>
          <a:srcRect l="20678" t="17312" r="21463" b="21812"/>
          <a:stretch/>
        </p:blipFill>
        <p:spPr>
          <a:xfrm>
            <a:off x="6444360" y="260640"/>
            <a:ext cx="2518920" cy="1872720"/>
          </a:xfrm>
          <a:prstGeom prst="rect">
            <a:avLst/>
          </a:prstGeom>
          <a:ln>
            <a:noFill/>
          </a:ln>
        </p:spPr>
      </p:pic>
      <p:pic>
        <p:nvPicPr>
          <p:cNvPr id="127" name="Picture 2" descr=""/>
          <p:cNvPicPr/>
          <p:nvPr/>
        </p:nvPicPr>
        <p:blipFill>
          <a:blip r:embed="rId2"/>
          <a:srcRect l="1782" t="17429" r="2237" b="15913"/>
          <a:stretch/>
        </p:blipFill>
        <p:spPr>
          <a:xfrm>
            <a:off x="138960" y="2160360"/>
            <a:ext cx="9184320" cy="450756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288000" y="281880"/>
            <a:ext cx="12229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it-IT" sz="1800" spc="-1" strike="noStrike">
                <a:solidFill>
                  <a:srgbClr val="ff0000"/>
                </a:solidFill>
                <a:latin typeface="Verdana"/>
                <a:ea typeface="DejaVu Sans"/>
              </a:rPr>
              <a:t>SEZIONI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70" dur="indefinite" restart="never" nodeType="tmRoot">
          <p:childTnLst>
            <p:seq>
              <p:cTn id="7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4" descr=""/>
          <p:cNvPicPr/>
          <p:nvPr/>
        </p:nvPicPr>
        <p:blipFill>
          <a:blip r:embed="rId1"/>
          <a:srcRect l="20678" t="17312" r="21463" b="21812"/>
          <a:stretch/>
        </p:blipFill>
        <p:spPr>
          <a:xfrm>
            <a:off x="6444360" y="260640"/>
            <a:ext cx="2518920" cy="1872720"/>
          </a:xfrm>
          <a:prstGeom prst="rect">
            <a:avLst/>
          </a:prstGeom>
          <a:ln>
            <a:noFill/>
          </a:ln>
        </p:spPr>
      </p:pic>
      <p:pic>
        <p:nvPicPr>
          <p:cNvPr id="130" name="Picture 2" descr=""/>
          <p:cNvPicPr/>
          <p:nvPr/>
        </p:nvPicPr>
        <p:blipFill>
          <a:blip r:embed="rId2"/>
          <a:srcRect l="0" t="19620" r="0" b="15542"/>
          <a:stretch/>
        </p:blipFill>
        <p:spPr>
          <a:xfrm>
            <a:off x="-36360" y="2133000"/>
            <a:ext cx="9647640" cy="442044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288000" y="281880"/>
            <a:ext cx="12229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it-IT" sz="1800" spc="-1" strike="noStrike">
                <a:solidFill>
                  <a:srgbClr val="ff0000"/>
                </a:solidFill>
                <a:latin typeface="Verdana"/>
                <a:ea typeface="DejaVu Sans"/>
              </a:rPr>
              <a:t>SEZIONI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72" dur="indefinite" restart="never" nodeType="tmRoot">
          <p:childTnLst>
            <p:seq>
              <p:cTn id="7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"/>
          <p:cNvPicPr/>
          <p:nvPr/>
        </p:nvPicPr>
        <p:blipFill>
          <a:blip r:embed="rId1"/>
          <a:srcRect l="1108" t="54430" r="1917" b="16437"/>
          <a:stretch/>
        </p:blipFill>
        <p:spPr>
          <a:xfrm>
            <a:off x="-720000" y="3429000"/>
            <a:ext cx="10150920" cy="2689920"/>
          </a:xfrm>
          <a:prstGeom prst="rect">
            <a:avLst/>
          </a:prstGeom>
          <a:ln>
            <a:noFill/>
          </a:ln>
        </p:spPr>
      </p:pic>
      <p:pic>
        <p:nvPicPr>
          <p:cNvPr id="133" name="Picture 2" descr=""/>
          <p:cNvPicPr/>
          <p:nvPr/>
        </p:nvPicPr>
        <p:blipFill>
          <a:blip r:embed="rId2"/>
          <a:srcRect l="1108" t="16302" r="1917" b="45972"/>
          <a:stretch/>
        </p:blipFill>
        <p:spPr>
          <a:xfrm>
            <a:off x="-720000" y="583920"/>
            <a:ext cx="10150920" cy="294300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2215800" y="223920"/>
            <a:ext cx="4391640" cy="29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it-IT" sz="1400" spc="-1" strike="noStrike">
                <a:solidFill>
                  <a:srgbClr val="ff0000"/>
                </a:solidFill>
                <a:latin typeface="Verdana"/>
                <a:ea typeface="DejaVu Sans"/>
              </a:rPr>
              <a:t>Rivestimento pavimentazioni in pietra pregiata</a:t>
            </a:r>
            <a:endParaRPr b="0" lang="it-IT" sz="1400" spc="-1" strike="noStrike">
              <a:latin typeface="Arial"/>
            </a:endParaRPr>
          </a:p>
        </p:txBody>
      </p:sp>
    </p:spTree>
  </p:cSld>
  <p:timing>
    <p:tnLst>
      <p:par>
        <p:cTn id="74" dur="indefinite" restart="never" nodeType="tmRoot">
          <p:childTnLst>
            <p:seq>
              <p:cTn id="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"/>
          <p:cNvPicPr/>
          <p:nvPr/>
        </p:nvPicPr>
        <p:blipFill>
          <a:blip r:embed="rId1"/>
          <a:srcRect l="0" t="8433" r="16535" b="30952"/>
          <a:stretch/>
        </p:blipFill>
        <p:spPr>
          <a:xfrm>
            <a:off x="-1224000" y="1080000"/>
            <a:ext cx="10655640" cy="5803920"/>
          </a:xfrm>
          <a:prstGeom prst="rect">
            <a:avLst/>
          </a:prstGeom>
          <a:ln>
            <a:noFill/>
          </a:ln>
        </p:spPr>
      </p:pic>
      <p:pic>
        <p:nvPicPr>
          <p:cNvPr id="136" name="Picture 2" descr=""/>
          <p:cNvPicPr/>
          <p:nvPr/>
        </p:nvPicPr>
        <p:blipFill>
          <a:blip r:embed="rId2"/>
          <a:srcRect l="82998" t="8430" r="384" b="52414"/>
          <a:stretch/>
        </p:blipFill>
        <p:spPr>
          <a:xfrm>
            <a:off x="8008560" y="2421000"/>
            <a:ext cx="950400" cy="1582560"/>
          </a:xfrm>
          <a:prstGeom prst="rect">
            <a:avLst/>
          </a:prstGeom>
          <a:ln>
            <a:noFill/>
          </a:ln>
        </p:spPr>
      </p:pic>
      <p:pic>
        <p:nvPicPr>
          <p:cNvPr id="137" name="Picture 3" descr=""/>
          <p:cNvPicPr/>
          <p:nvPr/>
        </p:nvPicPr>
        <p:blipFill>
          <a:blip r:embed="rId3"/>
          <a:stretch/>
        </p:blipFill>
        <p:spPr>
          <a:xfrm>
            <a:off x="5832000" y="92880"/>
            <a:ext cx="3199320" cy="1058760"/>
          </a:xfrm>
          <a:prstGeom prst="rect">
            <a:avLst/>
          </a:prstGeom>
          <a:ln>
            <a:noFill/>
          </a:ln>
        </p:spPr>
      </p:pic>
      <p:pic>
        <p:nvPicPr>
          <p:cNvPr id="138" name="Picture 4" descr=""/>
          <p:cNvPicPr/>
          <p:nvPr/>
        </p:nvPicPr>
        <p:blipFill>
          <a:blip r:embed="rId4"/>
          <a:srcRect l="0" t="0" r="0" b="9179"/>
          <a:stretch/>
        </p:blipFill>
        <p:spPr>
          <a:xfrm>
            <a:off x="251640" y="11520"/>
            <a:ext cx="1568520" cy="114012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2016000" y="294840"/>
            <a:ext cx="35276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/>
          <a:p>
            <a:r>
              <a:rPr b="0" lang="it-IT" sz="1600" spc="-1" strike="noStrike">
                <a:solidFill>
                  <a:srgbClr val="ff0000"/>
                </a:solidFill>
                <a:latin typeface="Verdana"/>
                <a:ea typeface="DejaVu Sans"/>
              </a:rPr>
              <a:t>NUOVA ILLUMINAZIONE</a:t>
            </a:r>
            <a:endParaRPr b="0" lang="it-IT" sz="1600" spc="-1" strike="noStrike">
              <a:latin typeface="Arial"/>
            </a:endParaRPr>
          </a:p>
        </p:txBody>
      </p:sp>
    </p:spTree>
  </p:cSld>
  <p:timing>
    <p:tnLst>
      <p:par>
        <p:cTn id="76" dur="indefinite" restart="never" nodeType="tmRoot">
          <p:childTnLst>
            <p:seq>
              <p:cTn id="7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rcRect l="3685" t="4619" r="6767" b="5757"/>
          <a:stretch/>
        </p:blipFill>
        <p:spPr>
          <a:xfrm>
            <a:off x="-252360" y="21600"/>
            <a:ext cx="9578520" cy="671832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4104000" y="2935080"/>
            <a:ext cx="1366920" cy="33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it-IT" sz="700" spc="-1" strike="noStrike">
                <a:solidFill>
                  <a:srgbClr val="ff0000"/>
                </a:solidFill>
                <a:latin typeface="Verdana"/>
                <a:ea typeface="DejaVu Sans"/>
              </a:rPr>
              <a:t>ESTENSIONE AREA PARK via Maggiore</a:t>
            </a:r>
            <a:endParaRPr b="0" lang="it-IT" sz="700" spc="-1" strike="noStrike">
              <a:latin typeface="Arial"/>
            </a:endParaRPr>
          </a:p>
        </p:txBody>
      </p:sp>
    </p:spTree>
  </p:cSld>
  <p:timing>
    <p:tnLst>
      <p:par>
        <p:cTn id="78" dur="indefinite" restart="never" nodeType="tmRoot">
          <p:childTnLst>
            <p:seq>
              <p:cTn id="7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-22320" y="1196640"/>
            <a:ext cx="9201600" cy="568728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4860000" y="404640"/>
            <a:ext cx="38984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ffff00"/>
                </a:solidFill>
                <a:latin typeface="Calibri"/>
                <a:ea typeface="DejaVu Sans"/>
              </a:rPr>
              <a:t>PARCHEGGIO VIA MAGGIORE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7488000" y="4176000"/>
            <a:ext cx="503640" cy="575640"/>
          </a:xfrm>
          <a:custGeom>
            <a:avLst/>
            <a:gdLst/>
            <a:ahLst/>
            <a:rect l="l" t="t" r="r" b="b"/>
            <a:pathLst>
              <a:path w="780" h="907">
                <a:moveTo>
                  <a:pt x="390" y="0"/>
                </a:moveTo>
                <a:lnTo>
                  <a:pt x="492" y="276"/>
                </a:lnTo>
                <a:lnTo>
                  <a:pt x="780" y="228"/>
                </a:lnTo>
                <a:lnTo>
                  <a:pt x="594" y="457"/>
                </a:lnTo>
                <a:lnTo>
                  <a:pt x="780" y="679"/>
                </a:lnTo>
                <a:lnTo>
                  <a:pt x="492" y="631"/>
                </a:lnTo>
                <a:lnTo>
                  <a:pt x="390" y="907"/>
                </a:lnTo>
                <a:lnTo>
                  <a:pt x="288" y="631"/>
                </a:lnTo>
                <a:lnTo>
                  <a:pt x="0" y="679"/>
                </a:lnTo>
                <a:lnTo>
                  <a:pt x="186" y="457"/>
                </a:lnTo>
                <a:lnTo>
                  <a:pt x="0" y="228"/>
                </a:lnTo>
                <a:lnTo>
                  <a:pt x="288" y="276"/>
                </a:lnTo>
                <a:lnTo>
                  <a:pt x="390" y="0"/>
                </a:lnTo>
                <a:close/>
              </a:path>
            </a:pathLst>
          </a:custGeom>
          <a:solidFill>
            <a:srgbClr val="ce181e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3"/>
          <p:cNvSpPr/>
          <p:nvPr/>
        </p:nvSpPr>
        <p:spPr>
          <a:xfrm>
            <a:off x="288000" y="360000"/>
            <a:ext cx="359640" cy="431640"/>
          </a:xfrm>
          <a:custGeom>
            <a:avLst/>
            <a:gdLst/>
            <a:ahLst/>
            <a:rect l="l" t="t" r="r" b="b"/>
            <a:pathLst>
              <a:path w="780" h="907">
                <a:moveTo>
                  <a:pt x="390" y="0"/>
                </a:moveTo>
                <a:lnTo>
                  <a:pt x="492" y="276"/>
                </a:lnTo>
                <a:lnTo>
                  <a:pt x="780" y="228"/>
                </a:lnTo>
                <a:lnTo>
                  <a:pt x="594" y="457"/>
                </a:lnTo>
                <a:lnTo>
                  <a:pt x="780" y="679"/>
                </a:lnTo>
                <a:lnTo>
                  <a:pt x="492" y="631"/>
                </a:lnTo>
                <a:lnTo>
                  <a:pt x="390" y="907"/>
                </a:lnTo>
                <a:lnTo>
                  <a:pt x="288" y="631"/>
                </a:lnTo>
                <a:lnTo>
                  <a:pt x="0" y="679"/>
                </a:lnTo>
                <a:lnTo>
                  <a:pt x="186" y="457"/>
                </a:lnTo>
                <a:lnTo>
                  <a:pt x="0" y="228"/>
                </a:lnTo>
                <a:lnTo>
                  <a:pt x="288" y="276"/>
                </a:lnTo>
                <a:lnTo>
                  <a:pt x="390" y="0"/>
                </a:lnTo>
                <a:close/>
              </a:path>
            </a:pathLst>
          </a:custGeom>
          <a:solidFill>
            <a:srgbClr val="ce181e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720000" y="432000"/>
            <a:ext cx="4205160" cy="3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400" spc="-1" strike="noStrike">
                <a:solidFill>
                  <a:srgbClr val="ce181e"/>
                </a:solidFill>
                <a:latin typeface="Verdana"/>
              </a:rPr>
              <a:t>Intervento manutentivo del Vecchio Lavatoio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6408000" y="216000"/>
            <a:ext cx="2087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800" spc="-1" strike="noStrike">
                <a:solidFill>
                  <a:srgbClr val="fff200"/>
                </a:solidFill>
                <a:latin typeface="Arial"/>
              </a:rPr>
              <a:t>ESTENSIONE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80" dur="indefinite" restart="never" nodeType="tmRoot">
          <p:childTnLst>
            <p:seq>
              <p:cTn id="8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6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908000" y="260280"/>
            <a:ext cx="7236000" cy="41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80000"/>
              </a:lnSpc>
              <a:spcBef>
                <a:spcPts val="998"/>
              </a:spcBef>
            </a:pPr>
            <a:r>
              <a:rPr b="1" lang="it-IT" sz="1600" spc="-1" strike="noStrike">
                <a:solidFill>
                  <a:srgbClr val="ff6600"/>
                </a:solidFill>
                <a:latin typeface="Arial"/>
              </a:rPr>
              <a:t>COMUNE DI PORDENONE – Piano di Recupero n.1 di Rorai Grande</a:t>
            </a: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ts val="0"/>
              </a:lnSpc>
              <a:spcBef>
                <a:spcPts val="998"/>
              </a:spcBef>
            </a:pP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523880" y="304920"/>
            <a:ext cx="60199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"/>
          <p:cNvSpPr/>
          <p:nvPr/>
        </p:nvSpPr>
        <p:spPr>
          <a:xfrm>
            <a:off x="457200" y="152280"/>
            <a:ext cx="762120" cy="914400"/>
          </a:xfrm>
          <a:prstGeom prst="rect">
            <a:avLst/>
          </a:prstGeom>
          <a:noFill/>
          <a:ln w="38160">
            <a:solidFill>
              <a:srgbClr val="ff66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4"/>
          <p:cNvSpPr/>
          <p:nvPr/>
        </p:nvSpPr>
        <p:spPr>
          <a:xfrm>
            <a:off x="457200" y="304920"/>
            <a:ext cx="76212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1998"/>
              </a:spcBef>
            </a:pPr>
            <a:r>
              <a:rPr b="1" lang="it-IT" sz="3200" spc="-1" strike="noStrike">
                <a:solidFill>
                  <a:srgbClr val="ff6600"/>
                </a:solidFill>
                <a:latin typeface="Arial"/>
              </a:rPr>
              <a:t>I</a:t>
            </a:r>
            <a:endParaRPr b="0" lang="it-IT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324000" y="1341360"/>
            <a:ext cx="1152360" cy="64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i="1" lang="it-IT" sz="1200" spc="-1" strike="noStrike">
                <a:solidFill>
                  <a:srgbClr val="d7d7d7"/>
                </a:solidFill>
                <a:latin typeface="Arial"/>
                <a:ea typeface="Arial"/>
              </a:rPr>
              <a:t>Viabilità e spazi pubblici</a:t>
            </a: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rcRect l="19868" t="7417" r="16787" b="4340"/>
          <a:stretch/>
        </p:blipFill>
        <p:spPr>
          <a:xfrm>
            <a:off x="1908000" y="549360"/>
            <a:ext cx="7077240" cy="616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2" dur="indefinite" restart="never" nodeType="tmRoot">
          <p:childTnLst>
            <p:seq>
              <p:cTn id="8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6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908000" y="260280"/>
            <a:ext cx="7236000" cy="100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80000"/>
              </a:lnSpc>
              <a:spcBef>
                <a:spcPts val="998"/>
              </a:spcBef>
            </a:pPr>
            <a:r>
              <a:rPr b="1" lang="it-IT" sz="1600" spc="-1" strike="noStrike">
                <a:solidFill>
                  <a:srgbClr val="ff6600"/>
                </a:solidFill>
                <a:latin typeface="Arial"/>
              </a:rPr>
              <a:t>COMUNE DI PORDENONE – Piano di Recupero n.1 di Rorai Grande</a:t>
            </a: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80000"/>
              </a:lnSpc>
              <a:spcBef>
                <a:spcPts val="998"/>
              </a:spcBef>
            </a:pP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80000"/>
              </a:lnSpc>
              <a:spcBef>
                <a:spcPts val="998"/>
              </a:spcBef>
            </a:pPr>
            <a:r>
              <a:rPr b="0" i="1" lang="it-IT" sz="1200" spc="-1" strike="noStrike">
                <a:solidFill>
                  <a:srgbClr val="d7d7d7"/>
                </a:solidFill>
                <a:latin typeface="Arial"/>
              </a:rPr>
              <a:t>Interventi di rilevante interesse pubblico</a:t>
            </a: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ts val="0"/>
              </a:lnSpc>
              <a:spcBef>
                <a:spcPts val="998"/>
              </a:spcBef>
            </a:pP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523880" y="304920"/>
            <a:ext cx="60199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"/>
          <p:cNvSpPr/>
          <p:nvPr/>
        </p:nvSpPr>
        <p:spPr>
          <a:xfrm>
            <a:off x="457200" y="152280"/>
            <a:ext cx="762120" cy="914400"/>
          </a:xfrm>
          <a:prstGeom prst="rect">
            <a:avLst/>
          </a:prstGeom>
          <a:noFill/>
          <a:ln w="38160">
            <a:solidFill>
              <a:srgbClr val="ff66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4"/>
          <p:cNvSpPr/>
          <p:nvPr/>
        </p:nvSpPr>
        <p:spPr>
          <a:xfrm>
            <a:off x="457200" y="304920"/>
            <a:ext cx="76212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1998"/>
              </a:spcBef>
            </a:pPr>
            <a:r>
              <a:rPr b="1" lang="it-IT" sz="3200" spc="-1" strike="noStrike">
                <a:solidFill>
                  <a:srgbClr val="ff6600"/>
                </a:solidFill>
                <a:latin typeface="Arial"/>
              </a:rPr>
              <a:t>I</a:t>
            </a:r>
            <a:endParaRPr b="0" lang="it-IT" sz="3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rcRect l="26195" t="11934" r="13793" b="24085"/>
          <a:stretch/>
        </p:blipFill>
        <p:spPr>
          <a:xfrm>
            <a:off x="1332000" y="1268280"/>
            <a:ext cx="7657920" cy="509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4" dur="indefinite" restart="never" nodeType="tmRoot">
          <p:childTnLst>
            <p:seq>
              <p:cTn id="8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"/>
          <p:cNvPicPr/>
          <p:nvPr/>
        </p:nvPicPr>
        <p:blipFill>
          <a:blip r:embed="rId1"/>
          <a:srcRect l="0" t="10357" r="0" b="34791"/>
          <a:stretch/>
        </p:blipFill>
        <p:spPr>
          <a:xfrm>
            <a:off x="788040" y="133560"/>
            <a:ext cx="7451280" cy="5378040"/>
          </a:xfrm>
          <a:prstGeom prst="rect">
            <a:avLst/>
          </a:prstGeom>
          <a:ln>
            <a:noFill/>
          </a:ln>
        </p:spPr>
      </p:pic>
      <p:pic>
        <p:nvPicPr>
          <p:cNvPr id="83" name="Picture 2" descr=""/>
          <p:cNvPicPr/>
          <p:nvPr/>
        </p:nvPicPr>
        <p:blipFill>
          <a:blip r:embed="rId2"/>
          <a:srcRect l="0" t="68427" r="0" b="15807"/>
          <a:stretch/>
        </p:blipFill>
        <p:spPr>
          <a:xfrm>
            <a:off x="576360" y="5544000"/>
            <a:ext cx="6119280" cy="127512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224720" y="113760"/>
            <a:ext cx="3670920" cy="3178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2"/>
          <p:cNvSpPr/>
          <p:nvPr/>
        </p:nvSpPr>
        <p:spPr>
          <a:xfrm>
            <a:off x="1728000" y="113400"/>
            <a:ext cx="2158920" cy="34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400" spc="-1" strike="noStrike">
                <a:solidFill>
                  <a:srgbClr val="000000"/>
                </a:solidFill>
                <a:latin typeface="Verdana"/>
                <a:ea typeface="DejaVu Sans"/>
              </a:rPr>
              <a:t>IL QUARTIERE RORAI</a:t>
            </a:r>
            <a:endParaRPr b="0" lang="it-IT" sz="1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36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908000" y="260280"/>
            <a:ext cx="7236000" cy="41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80000"/>
              </a:lnSpc>
              <a:spcBef>
                <a:spcPts val="998"/>
              </a:spcBef>
            </a:pPr>
            <a:r>
              <a:rPr b="1" lang="it-IT" sz="1600" spc="-1" strike="noStrike">
                <a:solidFill>
                  <a:srgbClr val="ff6600"/>
                </a:solidFill>
                <a:latin typeface="Arial"/>
              </a:rPr>
              <a:t>COMUNE DI PORDENONE – Piano di Recupero n.1 di Rorai Grande</a:t>
            </a: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ts val="0"/>
              </a:lnSpc>
              <a:spcBef>
                <a:spcPts val="998"/>
              </a:spcBef>
            </a:pPr>
            <a:endParaRPr b="0" lang="it-IT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523880" y="304920"/>
            <a:ext cx="6019920" cy="12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3"/>
          <p:cNvSpPr/>
          <p:nvPr/>
        </p:nvSpPr>
        <p:spPr>
          <a:xfrm>
            <a:off x="457200" y="152280"/>
            <a:ext cx="762120" cy="914400"/>
          </a:xfrm>
          <a:prstGeom prst="rect">
            <a:avLst/>
          </a:prstGeom>
          <a:noFill/>
          <a:ln w="38160">
            <a:solidFill>
              <a:srgbClr val="ff66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"/>
          <p:cNvSpPr/>
          <p:nvPr/>
        </p:nvSpPr>
        <p:spPr>
          <a:xfrm>
            <a:off x="457200" y="304920"/>
            <a:ext cx="76212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1998"/>
              </a:spcBef>
            </a:pPr>
            <a:r>
              <a:rPr b="1" lang="it-IT" sz="3200" spc="-1" strike="noStrike">
                <a:solidFill>
                  <a:srgbClr val="ff6600"/>
                </a:solidFill>
                <a:latin typeface="Arial"/>
              </a:rPr>
              <a:t>I</a:t>
            </a:r>
            <a:endParaRPr b="0" lang="it-IT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324000" y="1341360"/>
            <a:ext cx="1225440" cy="13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i="1" lang="it-IT" sz="1200" spc="-1" strike="noStrike">
                <a:solidFill>
                  <a:srgbClr val="d7d7d7"/>
                </a:solidFill>
                <a:latin typeface="Arial"/>
                <a:ea typeface="Arial"/>
              </a:rPr>
              <a:t>Unità Minime e categorie d’intervento Destinazioni d’uso ai vari piani</a:t>
            </a: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rcRect l="18709" t="7480" r="17333" b="7704"/>
          <a:stretch/>
        </p:blipFill>
        <p:spPr>
          <a:xfrm>
            <a:off x="1692360" y="620640"/>
            <a:ext cx="7315200" cy="605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6" dur="indefinite" restart="never" nodeType="tmRoot">
          <p:childTnLst>
            <p:seq>
              <p:cTn id="8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rcRect l="6963" t="62905" r="50669" b="10547"/>
          <a:stretch/>
        </p:blipFill>
        <p:spPr>
          <a:xfrm>
            <a:off x="1444320" y="0"/>
            <a:ext cx="7734600" cy="68565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504000" y="258480"/>
            <a:ext cx="358920" cy="641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2"/>
          <p:cNvSpPr/>
          <p:nvPr/>
        </p:nvSpPr>
        <p:spPr>
          <a:xfrm>
            <a:off x="288000" y="144000"/>
            <a:ext cx="864360" cy="653076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3"/>
          <p:cNvSpPr/>
          <p:nvPr/>
        </p:nvSpPr>
        <p:spPr>
          <a:xfrm>
            <a:off x="527760" y="208080"/>
            <a:ext cx="358920" cy="641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it-IT" sz="1500" spc="-1" strike="noStrike">
                <a:solidFill>
                  <a:srgbClr val="ff0000"/>
                </a:solidFill>
                <a:latin typeface="Verdana"/>
                <a:ea typeface="DejaVu Sans"/>
              </a:rPr>
              <a:t>RIQUAL</a:t>
            </a:r>
            <a:endParaRPr b="0" lang="it-IT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1500" spc="-1" strike="noStrike">
                <a:solidFill>
                  <a:srgbClr val="ff0000"/>
                </a:solidFill>
                <a:latin typeface="Verdana"/>
                <a:ea typeface="DejaVu Sans"/>
              </a:rPr>
              <a:t>IFICAZIONE      IN      LOTTI</a:t>
            </a:r>
            <a:endParaRPr b="0" lang="it-IT" sz="15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rcRect l="0" t="10647" r="0" b="21122"/>
          <a:stretch/>
        </p:blipFill>
        <p:spPr>
          <a:xfrm>
            <a:off x="2267640" y="184680"/>
            <a:ext cx="6911280" cy="667188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432000" y="1584000"/>
            <a:ext cx="1799280" cy="119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ff0000"/>
                </a:solidFill>
                <a:latin typeface="Verdana"/>
                <a:ea typeface="DejaVu Sans"/>
              </a:rPr>
              <a:t>RIDUZIONE  DELLE VELOCITA’ VEICOLARI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475560" y="3249360"/>
            <a:ext cx="1727280" cy="172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rcRect l="0" t="38735" r="0" b="8674"/>
          <a:stretch/>
        </p:blipFill>
        <p:spPr>
          <a:xfrm>
            <a:off x="504000" y="432000"/>
            <a:ext cx="8134920" cy="590292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3672000" y="3384000"/>
            <a:ext cx="575640" cy="431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 1" descr=""/>
          <p:cNvPicPr/>
          <p:nvPr/>
        </p:nvPicPr>
        <p:blipFill>
          <a:blip r:embed="rId1"/>
          <a:srcRect l="29280" t="18758" r="15169" b="7356"/>
          <a:stretch/>
        </p:blipFill>
        <p:spPr>
          <a:xfrm>
            <a:off x="0" y="2880"/>
            <a:ext cx="9142560" cy="685368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539640" y="1824120"/>
            <a:ext cx="5831280" cy="3331440"/>
          </a:xfrm>
          <a:custGeom>
            <a:avLst/>
            <a:gdLst/>
            <a:ahLst/>
            <a:rect l="l" t="t" r="r" b="b"/>
            <a:pathLst>
              <a:path w="3923969" h="2242268">
                <a:moveTo>
                  <a:pt x="107343" y="0"/>
                </a:moveTo>
                <a:lnTo>
                  <a:pt x="0" y="250466"/>
                </a:lnTo>
                <a:lnTo>
                  <a:pt x="580446" y="496956"/>
                </a:lnTo>
                <a:lnTo>
                  <a:pt x="600324" y="548640"/>
                </a:lnTo>
                <a:lnTo>
                  <a:pt x="461176" y="719593"/>
                </a:lnTo>
                <a:lnTo>
                  <a:pt x="663934" y="914400"/>
                </a:lnTo>
                <a:lnTo>
                  <a:pt x="795131" y="822960"/>
                </a:lnTo>
                <a:lnTo>
                  <a:pt x="946206" y="775252"/>
                </a:lnTo>
                <a:lnTo>
                  <a:pt x="989938" y="962108"/>
                </a:lnTo>
                <a:lnTo>
                  <a:pt x="1236428" y="1037645"/>
                </a:lnTo>
                <a:lnTo>
                  <a:pt x="1292087" y="910424"/>
                </a:lnTo>
                <a:lnTo>
                  <a:pt x="1526651" y="989937"/>
                </a:lnTo>
                <a:lnTo>
                  <a:pt x="1546529" y="930303"/>
                </a:lnTo>
                <a:lnTo>
                  <a:pt x="1975900" y="1093304"/>
                </a:lnTo>
                <a:lnTo>
                  <a:pt x="1979875" y="1137036"/>
                </a:lnTo>
                <a:lnTo>
                  <a:pt x="1832776" y="1526650"/>
                </a:lnTo>
                <a:lnTo>
                  <a:pt x="2130950" y="1630017"/>
                </a:lnTo>
                <a:lnTo>
                  <a:pt x="2289976" y="1196671"/>
                </a:lnTo>
                <a:lnTo>
                  <a:pt x="3017520" y="1467016"/>
                </a:lnTo>
                <a:cubicBezTo>
                  <a:pt x="2988754" y="1495782"/>
                  <a:pt x="2989691" y="1481726"/>
                  <a:pt x="2989691" y="1498821"/>
                </a:cubicBezTo>
                <a:lnTo>
                  <a:pt x="2910178" y="1673750"/>
                </a:lnTo>
                <a:lnTo>
                  <a:pt x="3291840" y="1828800"/>
                </a:lnTo>
                <a:lnTo>
                  <a:pt x="3327621" y="2027583"/>
                </a:lnTo>
                <a:lnTo>
                  <a:pt x="3283889" y="2218414"/>
                </a:lnTo>
                <a:lnTo>
                  <a:pt x="3530380" y="2242268"/>
                </a:lnTo>
                <a:lnTo>
                  <a:pt x="3570136" y="1828800"/>
                </a:lnTo>
                <a:lnTo>
                  <a:pt x="3705308" y="1649896"/>
                </a:lnTo>
                <a:lnTo>
                  <a:pt x="3923969" y="1618090"/>
                </a:lnTo>
                <a:lnTo>
                  <a:pt x="3923969" y="1423283"/>
                </a:lnTo>
                <a:lnTo>
                  <a:pt x="3641698" y="1387503"/>
                </a:lnTo>
                <a:lnTo>
                  <a:pt x="3415086" y="779228"/>
                </a:lnTo>
                <a:lnTo>
                  <a:pt x="2926080" y="942230"/>
                </a:lnTo>
                <a:lnTo>
                  <a:pt x="2894275" y="1013791"/>
                </a:lnTo>
                <a:lnTo>
                  <a:pt x="1204623" y="393590"/>
                </a:lnTo>
                <a:lnTo>
                  <a:pt x="1109207" y="326003"/>
                </a:lnTo>
                <a:lnTo>
                  <a:pt x="1089329" y="270344"/>
                </a:lnTo>
                <a:lnTo>
                  <a:pt x="1041621" y="147099"/>
                </a:lnTo>
                <a:lnTo>
                  <a:pt x="985962" y="67586"/>
                </a:lnTo>
                <a:lnTo>
                  <a:pt x="807058" y="31805"/>
                </a:lnTo>
                <a:lnTo>
                  <a:pt x="803082" y="67586"/>
                </a:lnTo>
                <a:lnTo>
                  <a:pt x="759350" y="254442"/>
                </a:lnTo>
                <a:lnTo>
                  <a:pt x="107343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2"/>
          <p:cNvSpPr/>
          <p:nvPr/>
        </p:nvSpPr>
        <p:spPr>
          <a:xfrm>
            <a:off x="79920" y="6264000"/>
            <a:ext cx="4463640" cy="5205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3"/>
          <p:cNvSpPr/>
          <p:nvPr/>
        </p:nvSpPr>
        <p:spPr>
          <a:xfrm>
            <a:off x="294840" y="6347160"/>
            <a:ext cx="4168080" cy="3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600" spc="-1" strike="noStrike">
                <a:solidFill>
                  <a:srgbClr val="ff0000"/>
                </a:solidFill>
                <a:latin typeface="Verdana"/>
                <a:ea typeface="DejaVu Sans"/>
              </a:rPr>
              <a:t>AREA DI INTERVENTO (PRIMO LOTTO)</a:t>
            </a:r>
            <a:endParaRPr b="0" lang="it-IT" sz="1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rcRect l="10722" t="2302" r="11276" b="2313"/>
          <a:stretch/>
        </p:blipFill>
        <p:spPr>
          <a:xfrm>
            <a:off x="0" y="-14400"/>
            <a:ext cx="9141840" cy="635004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3600000" y="6443280"/>
            <a:ext cx="2087640" cy="3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Verdana"/>
                <a:ea typeface="DejaVu Sans"/>
              </a:rPr>
              <a:t>LO STATO DI FATTO</a:t>
            </a:r>
            <a:endParaRPr b="0" lang="it-IT" sz="1500" spc="-1" strike="noStrike">
              <a:latin typeface="Arial"/>
            </a:endParaRPr>
          </a:p>
        </p:txBody>
      </p:sp>
    </p:spTree>
  </p:cSld>
  <p:timing>
    <p:tnLst>
      <p:par>
        <p:cTn id="18" dur="indefinite" restart="never" nodeType="tmRoot">
          <p:childTnLst>
            <p:seq>
              <p:cTn id="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rcRect l="1097" t="2860" r="1229" b="3234"/>
          <a:stretch/>
        </p:blipFill>
        <p:spPr>
          <a:xfrm>
            <a:off x="-95760" y="260640"/>
            <a:ext cx="9330840" cy="633636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813960" y="3094920"/>
            <a:ext cx="7710840" cy="1892520"/>
          </a:xfrm>
          <a:custGeom>
            <a:avLst/>
            <a:gdLst/>
            <a:ahLst/>
            <a:rect l="l" t="t" r="r" b="b"/>
            <a:pathLst>
              <a:path w="7712110" h="1894115">
                <a:moveTo>
                  <a:pt x="25121" y="185895"/>
                </a:moveTo>
                <a:lnTo>
                  <a:pt x="0" y="592853"/>
                </a:lnTo>
                <a:lnTo>
                  <a:pt x="698361" y="653143"/>
                </a:lnTo>
                <a:cubicBezTo>
                  <a:pt x="705532" y="653795"/>
                  <a:pt x="787054" y="660834"/>
                  <a:pt x="798844" y="663192"/>
                </a:cubicBezTo>
                <a:cubicBezTo>
                  <a:pt x="809230" y="665269"/>
                  <a:pt x="818668" y="670858"/>
                  <a:pt x="828989" y="673240"/>
                </a:cubicBezTo>
                <a:cubicBezTo>
                  <a:pt x="840528" y="675903"/>
                  <a:pt x="852436" y="676589"/>
                  <a:pt x="864159" y="678264"/>
                </a:cubicBezTo>
                <a:cubicBezTo>
                  <a:pt x="869183" y="679939"/>
                  <a:pt x="874825" y="680350"/>
                  <a:pt x="879231" y="683288"/>
                </a:cubicBezTo>
                <a:cubicBezTo>
                  <a:pt x="902139" y="698560"/>
                  <a:pt x="889712" y="696019"/>
                  <a:pt x="899328" y="718457"/>
                </a:cubicBezTo>
                <a:cubicBezTo>
                  <a:pt x="901707" y="724007"/>
                  <a:pt x="906027" y="728506"/>
                  <a:pt x="909376" y="733530"/>
                </a:cubicBezTo>
                <a:cubicBezTo>
                  <a:pt x="933340" y="823394"/>
                  <a:pt x="934024" y="781346"/>
                  <a:pt x="924449" y="834013"/>
                </a:cubicBezTo>
                <a:cubicBezTo>
                  <a:pt x="922627" y="844036"/>
                  <a:pt x="922352" y="854401"/>
                  <a:pt x="919425" y="864159"/>
                </a:cubicBezTo>
                <a:cubicBezTo>
                  <a:pt x="915578" y="876981"/>
                  <a:pt x="909409" y="886239"/>
                  <a:pt x="899328" y="894304"/>
                </a:cubicBezTo>
                <a:cubicBezTo>
                  <a:pt x="894613" y="898076"/>
                  <a:pt x="886956" y="898951"/>
                  <a:pt x="884255" y="904352"/>
                </a:cubicBezTo>
                <a:cubicBezTo>
                  <a:pt x="881259" y="910344"/>
                  <a:pt x="884255" y="917750"/>
                  <a:pt x="884255" y="924449"/>
                </a:cubicBezTo>
                <a:lnTo>
                  <a:pt x="823965" y="1095271"/>
                </a:lnTo>
                <a:lnTo>
                  <a:pt x="1356528" y="1281165"/>
                </a:lnTo>
                <a:cubicBezTo>
                  <a:pt x="1369926" y="1266093"/>
                  <a:pt x="1382961" y="1250691"/>
                  <a:pt x="1396721" y="1235948"/>
                </a:cubicBezTo>
                <a:cubicBezTo>
                  <a:pt x="1406417" y="1225559"/>
                  <a:pt x="1426866" y="1205803"/>
                  <a:pt x="1426866" y="1205803"/>
                </a:cubicBezTo>
                <a:lnTo>
                  <a:pt x="1587640" y="1029956"/>
                </a:lnTo>
                <a:lnTo>
                  <a:pt x="1808704" y="964642"/>
                </a:lnTo>
                <a:lnTo>
                  <a:pt x="1808704" y="1245996"/>
                </a:lnTo>
                <a:lnTo>
                  <a:pt x="2275952" y="1251020"/>
                </a:lnTo>
                <a:cubicBezTo>
                  <a:pt x="2269253" y="1234273"/>
                  <a:pt x="2261287" y="1217978"/>
                  <a:pt x="2255855" y="1200778"/>
                </a:cubicBezTo>
                <a:cubicBezTo>
                  <a:pt x="2251206" y="1186055"/>
                  <a:pt x="2245807" y="1155561"/>
                  <a:pt x="2245807" y="1155561"/>
                </a:cubicBezTo>
                <a:lnTo>
                  <a:pt x="2260880" y="638071"/>
                </a:lnTo>
                <a:lnTo>
                  <a:pt x="6149592" y="633046"/>
                </a:lnTo>
                <a:lnTo>
                  <a:pt x="6280220" y="663192"/>
                </a:lnTo>
                <a:lnTo>
                  <a:pt x="6481187" y="748603"/>
                </a:lnTo>
                <a:lnTo>
                  <a:pt x="6677130" y="889279"/>
                </a:lnTo>
                <a:lnTo>
                  <a:pt x="6883121" y="1135464"/>
                </a:lnTo>
                <a:cubicBezTo>
                  <a:pt x="6886471" y="1150537"/>
                  <a:pt x="6889935" y="1165584"/>
                  <a:pt x="6893170" y="1180682"/>
                </a:cubicBezTo>
                <a:cubicBezTo>
                  <a:pt x="6894959" y="1189032"/>
                  <a:pt x="6898194" y="1205803"/>
                  <a:pt x="6898194" y="1205803"/>
                </a:cubicBezTo>
                <a:lnTo>
                  <a:pt x="7094137" y="1894115"/>
                </a:lnTo>
                <a:lnTo>
                  <a:pt x="7491047" y="1783583"/>
                </a:lnTo>
                <a:lnTo>
                  <a:pt x="7370466" y="1346479"/>
                </a:lnTo>
                <a:lnTo>
                  <a:pt x="7375491" y="1110343"/>
                </a:lnTo>
                <a:lnTo>
                  <a:pt x="7430757" y="954594"/>
                </a:lnTo>
                <a:lnTo>
                  <a:pt x="7576458" y="798844"/>
                </a:lnTo>
                <a:lnTo>
                  <a:pt x="7712110" y="698361"/>
                </a:lnTo>
                <a:lnTo>
                  <a:pt x="7571433" y="396910"/>
                </a:lnTo>
                <a:lnTo>
                  <a:pt x="7134330" y="532563"/>
                </a:lnTo>
                <a:lnTo>
                  <a:pt x="6958484" y="552660"/>
                </a:lnTo>
                <a:lnTo>
                  <a:pt x="6767565" y="482321"/>
                </a:lnTo>
                <a:lnTo>
                  <a:pt x="6586695" y="331596"/>
                </a:lnTo>
                <a:lnTo>
                  <a:pt x="6506308" y="85411"/>
                </a:lnTo>
                <a:lnTo>
                  <a:pt x="5521570" y="85411"/>
                </a:lnTo>
                <a:lnTo>
                  <a:pt x="5531618" y="281354"/>
                </a:lnTo>
                <a:lnTo>
                  <a:pt x="1758462" y="291403"/>
                </a:lnTo>
                <a:lnTo>
                  <a:pt x="1642906" y="266282"/>
                </a:lnTo>
                <a:lnTo>
                  <a:pt x="1532374" y="211016"/>
                </a:lnTo>
                <a:lnTo>
                  <a:pt x="1457011" y="150726"/>
                </a:lnTo>
                <a:lnTo>
                  <a:pt x="1416818" y="70339"/>
                </a:lnTo>
                <a:lnTo>
                  <a:pt x="1391697" y="0"/>
                </a:lnTo>
                <a:lnTo>
                  <a:pt x="989763" y="5024"/>
                </a:lnTo>
                <a:lnTo>
                  <a:pt x="994787" y="140677"/>
                </a:lnTo>
                <a:lnTo>
                  <a:pt x="934497" y="211016"/>
                </a:lnTo>
                <a:lnTo>
                  <a:pt x="859135" y="241161"/>
                </a:lnTo>
                <a:lnTo>
                  <a:pt x="25121" y="18589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126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3079800" y="3898800"/>
            <a:ext cx="3867120" cy="1088640"/>
          </a:xfrm>
          <a:custGeom>
            <a:avLst/>
            <a:gdLst/>
            <a:ahLst/>
            <a:rect l="l" t="t" r="r" b="b"/>
            <a:pathLst>
              <a:path w="3868615" h="1090247">
                <a:moveTo>
                  <a:pt x="0" y="0"/>
                </a:moveTo>
                <a:lnTo>
                  <a:pt x="10048" y="954594"/>
                </a:lnTo>
                <a:lnTo>
                  <a:pt x="105507" y="954594"/>
                </a:lnTo>
                <a:lnTo>
                  <a:pt x="110532" y="266282"/>
                </a:lnTo>
                <a:lnTo>
                  <a:pt x="572756" y="261258"/>
                </a:lnTo>
                <a:lnTo>
                  <a:pt x="577780" y="155750"/>
                </a:lnTo>
                <a:lnTo>
                  <a:pt x="1502228" y="155750"/>
                </a:lnTo>
                <a:lnTo>
                  <a:pt x="1517301" y="1085222"/>
                </a:lnTo>
                <a:lnTo>
                  <a:pt x="2205613" y="1090247"/>
                </a:lnTo>
                <a:lnTo>
                  <a:pt x="2195565" y="150726"/>
                </a:lnTo>
                <a:lnTo>
                  <a:pt x="3748035" y="175847"/>
                </a:lnTo>
                <a:cubicBezTo>
                  <a:pt x="3749710" y="331596"/>
                  <a:pt x="3751384" y="487346"/>
                  <a:pt x="3753059" y="643095"/>
                </a:cubicBezTo>
                <a:lnTo>
                  <a:pt x="3863591" y="643095"/>
                </a:lnTo>
                <a:cubicBezTo>
                  <a:pt x="3865266" y="428730"/>
                  <a:pt x="3866940" y="214365"/>
                  <a:pt x="386861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1908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3079800" y="3753000"/>
            <a:ext cx="3867120" cy="18036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4"/>
          <p:cNvSpPr/>
          <p:nvPr/>
        </p:nvSpPr>
        <p:spPr>
          <a:xfrm>
            <a:off x="2220840" y="3059640"/>
            <a:ext cx="6183360" cy="556200"/>
          </a:xfrm>
          <a:custGeom>
            <a:avLst/>
            <a:gdLst/>
            <a:ahLst/>
            <a:rect l="l" t="t" r="r" b="b"/>
            <a:pathLst>
              <a:path w="6184760" h="557684">
                <a:moveTo>
                  <a:pt x="6139543" y="341644"/>
                </a:moveTo>
                <a:lnTo>
                  <a:pt x="6184760" y="427055"/>
                </a:lnTo>
                <a:lnTo>
                  <a:pt x="5727560" y="557684"/>
                </a:lnTo>
                <a:lnTo>
                  <a:pt x="5632101" y="477297"/>
                </a:lnTo>
                <a:lnTo>
                  <a:pt x="5461279" y="381837"/>
                </a:lnTo>
                <a:lnTo>
                  <a:pt x="5280409" y="301451"/>
                </a:lnTo>
                <a:lnTo>
                  <a:pt x="5179925" y="281354"/>
                </a:lnTo>
                <a:lnTo>
                  <a:pt x="376813" y="311499"/>
                </a:lnTo>
                <a:lnTo>
                  <a:pt x="200967" y="286378"/>
                </a:lnTo>
                <a:lnTo>
                  <a:pt x="110532" y="231112"/>
                </a:lnTo>
                <a:lnTo>
                  <a:pt x="55266" y="150725"/>
                </a:lnTo>
                <a:lnTo>
                  <a:pt x="0" y="50242"/>
                </a:lnTo>
                <a:lnTo>
                  <a:pt x="145701" y="0"/>
                </a:lnTo>
                <a:lnTo>
                  <a:pt x="266281" y="95459"/>
                </a:lnTo>
                <a:lnTo>
                  <a:pt x="427055" y="175846"/>
                </a:lnTo>
                <a:lnTo>
                  <a:pt x="4124848" y="160774"/>
                </a:lnTo>
                <a:lnTo>
                  <a:pt x="5481376" y="140677"/>
                </a:lnTo>
                <a:lnTo>
                  <a:pt x="5747657" y="437103"/>
                </a:lnTo>
                <a:cubicBezTo>
                  <a:pt x="5776127" y="435428"/>
                  <a:pt x="5804656" y="434550"/>
                  <a:pt x="5833068" y="432079"/>
                </a:cubicBezTo>
                <a:cubicBezTo>
                  <a:pt x="5843217" y="431197"/>
                  <a:pt x="5863213" y="427055"/>
                  <a:pt x="5863213" y="427055"/>
                </a:cubicBezTo>
                <a:lnTo>
                  <a:pt x="6139543" y="34164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48000"/>
            </a:schemeClr>
          </a:solidFill>
          <a:ln w="126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5"/>
          <p:cNvSpPr/>
          <p:nvPr/>
        </p:nvSpPr>
        <p:spPr>
          <a:xfrm>
            <a:off x="824040" y="3087360"/>
            <a:ext cx="990000" cy="256680"/>
          </a:xfrm>
          <a:custGeom>
            <a:avLst/>
            <a:gdLst/>
            <a:ahLst/>
            <a:rect l="l" t="t" r="r" b="b"/>
            <a:pathLst>
              <a:path w="991355" h="258023">
                <a:moveTo>
                  <a:pt x="9054" y="117695"/>
                </a:moveTo>
                <a:lnTo>
                  <a:pt x="0" y="203703"/>
                </a:lnTo>
                <a:lnTo>
                  <a:pt x="860080" y="258023"/>
                </a:lnTo>
                <a:lnTo>
                  <a:pt x="932507" y="221810"/>
                </a:lnTo>
                <a:lnTo>
                  <a:pt x="991355" y="158435"/>
                </a:lnTo>
                <a:lnTo>
                  <a:pt x="982301" y="0"/>
                </a:lnTo>
                <a:lnTo>
                  <a:pt x="891767" y="0"/>
                </a:lnTo>
                <a:lnTo>
                  <a:pt x="891767" y="140328"/>
                </a:lnTo>
                <a:lnTo>
                  <a:pt x="497941" y="149382"/>
                </a:lnTo>
                <a:lnTo>
                  <a:pt x="9054" y="11769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 w="126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6"/>
          <p:cNvSpPr/>
          <p:nvPr/>
        </p:nvSpPr>
        <p:spPr>
          <a:xfrm>
            <a:off x="244440" y="3625920"/>
            <a:ext cx="1492560" cy="790560"/>
          </a:xfrm>
          <a:custGeom>
            <a:avLst/>
            <a:gdLst/>
            <a:ahLst/>
            <a:rect l="l" t="t" r="r" b="b"/>
            <a:pathLst>
              <a:path w="1493821" h="792178">
                <a:moveTo>
                  <a:pt x="22633" y="0"/>
                </a:moveTo>
                <a:lnTo>
                  <a:pt x="0" y="122222"/>
                </a:lnTo>
                <a:lnTo>
                  <a:pt x="1317279" y="244443"/>
                </a:lnTo>
                <a:lnTo>
                  <a:pt x="1353493" y="307818"/>
                </a:lnTo>
                <a:lnTo>
                  <a:pt x="1181477" y="751437"/>
                </a:lnTo>
                <a:lnTo>
                  <a:pt x="1294645" y="792178"/>
                </a:lnTo>
                <a:lnTo>
                  <a:pt x="1466661" y="366665"/>
                </a:lnTo>
                <a:lnTo>
                  <a:pt x="1493821" y="294237"/>
                </a:lnTo>
                <a:lnTo>
                  <a:pt x="1453081" y="212756"/>
                </a:lnTo>
                <a:lnTo>
                  <a:pt x="1367073" y="140329"/>
                </a:lnTo>
                <a:lnTo>
                  <a:pt x="2263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 w="126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7"/>
          <p:cNvSpPr/>
          <p:nvPr/>
        </p:nvSpPr>
        <p:spPr>
          <a:xfrm>
            <a:off x="6962040" y="3816000"/>
            <a:ext cx="704880" cy="618840"/>
          </a:xfrm>
          <a:custGeom>
            <a:avLst/>
            <a:gdLst/>
            <a:ahLst/>
            <a:rect l="l" t="t" r="r" b="b"/>
            <a:pathLst>
              <a:path w="706170" h="620162">
                <a:moveTo>
                  <a:pt x="0" y="0"/>
                </a:moveTo>
                <a:lnTo>
                  <a:pt x="4527" y="248970"/>
                </a:lnTo>
                <a:lnTo>
                  <a:pt x="276131" y="334978"/>
                </a:lnTo>
                <a:lnTo>
                  <a:pt x="452673" y="457200"/>
                </a:lnTo>
                <a:lnTo>
                  <a:pt x="611109" y="620162"/>
                </a:lnTo>
                <a:lnTo>
                  <a:pt x="706170" y="561314"/>
                </a:lnTo>
                <a:lnTo>
                  <a:pt x="597529" y="371192"/>
                </a:lnTo>
                <a:lnTo>
                  <a:pt x="461727" y="221810"/>
                </a:lnTo>
                <a:lnTo>
                  <a:pt x="325925" y="122221"/>
                </a:lnTo>
                <a:lnTo>
                  <a:pt x="203703" y="58847"/>
                </a:lnTo>
                <a:lnTo>
                  <a:pt x="81481" y="90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 w="126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8"/>
          <p:cNvSpPr/>
          <p:nvPr/>
        </p:nvSpPr>
        <p:spPr>
          <a:xfrm>
            <a:off x="72000" y="0"/>
            <a:ext cx="13676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300" spc="-1" strike="noStrike">
                <a:solidFill>
                  <a:srgbClr val="ce181e"/>
                </a:solidFill>
                <a:latin typeface="Verdana"/>
              </a:rPr>
              <a:t>Sede stradale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110" name="CustomShape 9"/>
          <p:cNvSpPr/>
          <p:nvPr/>
        </p:nvSpPr>
        <p:spPr>
          <a:xfrm>
            <a:off x="5288040" y="-22680"/>
            <a:ext cx="36716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300" spc="-1" strike="noStrike">
                <a:solidFill>
                  <a:srgbClr val="9999ff"/>
                </a:solidFill>
                <a:latin typeface="Verdana"/>
              </a:rPr>
              <a:t>Marciapiedi e miglioramento accessibilità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111" name="CustomShape 10"/>
          <p:cNvSpPr/>
          <p:nvPr/>
        </p:nvSpPr>
        <p:spPr>
          <a:xfrm>
            <a:off x="2592000" y="0"/>
            <a:ext cx="26636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300" spc="-1" strike="noStrike">
                <a:solidFill>
                  <a:srgbClr val="ff9900"/>
                </a:solidFill>
                <a:latin typeface="Verdana"/>
              </a:rPr>
              <a:t>Marciapiedi area commerciale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112" name="CustomShape 11"/>
          <p:cNvSpPr/>
          <p:nvPr/>
        </p:nvSpPr>
        <p:spPr>
          <a:xfrm>
            <a:off x="1512000" y="0"/>
            <a:ext cx="10076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300" spc="-1" strike="noStrike">
                <a:solidFill>
                  <a:srgbClr val="6699cc"/>
                </a:solidFill>
                <a:latin typeface="Verdana"/>
              </a:rPr>
              <a:t>Parcheggi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113" name="CustomShape 12"/>
          <p:cNvSpPr/>
          <p:nvPr/>
        </p:nvSpPr>
        <p:spPr>
          <a:xfrm>
            <a:off x="2647800" y="4032000"/>
            <a:ext cx="431640" cy="28764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13"/>
          <p:cNvSpPr/>
          <p:nvPr/>
        </p:nvSpPr>
        <p:spPr>
          <a:xfrm>
            <a:off x="2520000" y="6597360"/>
            <a:ext cx="42476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300" spc="-1" strike="noStrike">
                <a:latin typeface="Verdana"/>
              </a:rPr>
              <a:t>IL PROGETTO  DI  RIQUALIFICAZIONE – Lotto 1</a:t>
            </a:r>
            <a:endParaRPr b="0" lang="it-IT" sz="1300" spc="-1" strike="noStrike">
              <a:latin typeface="Arial"/>
            </a:endParaRPr>
          </a:p>
        </p:txBody>
      </p:sp>
    </p:spTree>
  </p:cSld>
  <p:timing>
    <p:tnLst>
      <p:par>
        <p:cTn id="20" dur="indefinite" restart="never" nodeType="tmRoot">
          <p:childTnLst>
            <p:seq>
              <p:cTn id="21" nodeType="mainSeq">
                <p:childTnLst>
                  <p:par>
                    <p:cTn id="22" fill="freeze">
                      <p:stCondLst>
                        <p:cond delay="indefinite"/>
                      </p:stCondLst>
                      <p:childTnLst>
                        <p:par>
                          <p:cTn id="23" fill="freeze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freeze">
                      <p:stCondLst>
                        <p:cond delay="indefinite"/>
                      </p:stCondLst>
                      <p:childTnLst>
                        <p:par>
                          <p:cTn id="39" fill="freeze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4" dur="1142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freeze">
                            <p:stCondLst>
                              <p:cond delay="2000"/>
                            </p:stCondLst>
                            <p:childTnLst>
                              <p:par>
                                <p:cTn id="53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freeze">
                            <p:stCondLst>
                              <p:cond delay="3000"/>
                            </p:stCondLst>
                            <p:childTnLst>
                              <p:par>
                                <p:cTn id="57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freeze">
                            <p:stCondLst>
                              <p:cond delay="4000"/>
                            </p:stCondLst>
                            <p:childTnLst>
                              <p:par>
                                <p:cTn id="61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"/>
          <p:cNvPicPr/>
          <p:nvPr/>
        </p:nvPicPr>
        <p:blipFill>
          <a:blip r:embed="rId1"/>
          <a:srcRect l="0" t="5649" r="6736" b="6161"/>
          <a:stretch/>
        </p:blipFill>
        <p:spPr>
          <a:xfrm rot="5400000">
            <a:off x="1170360" y="-1152000"/>
            <a:ext cx="6820920" cy="9126000"/>
          </a:xfrm>
          <a:prstGeom prst="rect">
            <a:avLst/>
          </a:prstGeom>
          <a:ln>
            <a:noFill/>
          </a:ln>
        </p:spPr>
      </p:pic>
      <p:pic>
        <p:nvPicPr>
          <p:cNvPr id="116" name="Picture 2" descr=""/>
          <p:cNvPicPr/>
          <p:nvPr/>
        </p:nvPicPr>
        <p:blipFill>
          <a:blip r:embed="rId2"/>
          <a:srcRect l="69633" t="35927" r="0" b="51065"/>
          <a:stretch/>
        </p:blipFill>
        <p:spPr>
          <a:xfrm>
            <a:off x="3852000" y="5517360"/>
            <a:ext cx="2220120" cy="1344600"/>
          </a:xfrm>
          <a:prstGeom prst="rect">
            <a:avLst/>
          </a:prstGeom>
          <a:ln>
            <a:noFill/>
          </a:ln>
        </p:spPr>
      </p:pic>
      <p:pic>
        <p:nvPicPr>
          <p:cNvPr id="117" name="Picture 2" descr=""/>
          <p:cNvPicPr/>
          <p:nvPr/>
        </p:nvPicPr>
        <p:blipFill>
          <a:blip r:embed="rId3"/>
          <a:srcRect l="75116" t="48524" r="0" b="44753"/>
          <a:stretch/>
        </p:blipFill>
        <p:spPr>
          <a:xfrm>
            <a:off x="4623840" y="5131440"/>
            <a:ext cx="1819080" cy="69408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4896000" y="0"/>
            <a:ext cx="4247640" cy="50364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4968000" y="72000"/>
            <a:ext cx="4175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it-IT" sz="1800" spc="-1" strike="noStrike">
                <a:solidFill>
                  <a:srgbClr val="ff0000"/>
                </a:solidFill>
                <a:latin typeface="Arial"/>
              </a:rPr>
              <a:t>NUOVA  ACCESSIBILITA’  PER  TUTTI</a:t>
            </a:r>
            <a:endParaRPr b="0" lang="it-IT" sz="1800" spc="-1" strike="noStrike">
              <a:latin typeface="Arial"/>
            </a:endParaRPr>
          </a:p>
        </p:txBody>
      </p:sp>
    </p:spTree>
  </p:cSld>
  <p:timing>
    <p:tnLst>
      <p:par>
        <p:cTn id="64" dur="indefinite" restart="never" nodeType="tmRoot">
          <p:childTnLst>
            <p:seq>
              <p:cTn id="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Application>LibreOffice/5.4.5.1$Windows_x86 LibreOffice_project/79c9829dd5d8054ec39a82dc51cd9eff340dbee8</Application>
  <Words>6</Words>
  <Paragraphs>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2020-10-15T14:51:17Z</dcterms:created>
  <dc:creator>Roberto</dc:creator>
  <dc:description/>
  <dc:language>it-IT</dc:language>
  <cp:lastModifiedBy/>
  <dcterms:modified xsi:type="dcterms:W3CDTF">2020-10-20T12:24:58Z</dcterms:modified>
  <cp:revision>33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22</vt:i4>
  </property>
</Properties>
</file>